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4551" r:id="rId4"/>
    <p:sldMasterId id="2147484608" r:id="rId5"/>
    <p:sldMasterId id="2147484612" r:id="rId6"/>
    <p:sldMasterId id="2147484637" r:id="rId7"/>
  </p:sldMasterIdLst>
  <p:notesMasterIdLst>
    <p:notesMasterId r:id="rId24"/>
  </p:notesMasterIdLst>
  <p:handoutMasterIdLst>
    <p:handoutMasterId r:id="rId25"/>
  </p:handoutMasterIdLst>
  <p:sldIdLst>
    <p:sldId id="1747" r:id="rId8"/>
    <p:sldId id="1748" r:id="rId9"/>
    <p:sldId id="1749" r:id="rId10"/>
    <p:sldId id="1750" r:id="rId11"/>
    <p:sldId id="1769" r:id="rId12"/>
    <p:sldId id="1752" r:id="rId13"/>
    <p:sldId id="1770" r:id="rId14"/>
    <p:sldId id="1771" r:id="rId15"/>
    <p:sldId id="1766" r:id="rId16"/>
    <p:sldId id="1755" r:id="rId17"/>
    <p:sldId id="1772" r:id="rId18"/>
    <p:sldId id="1773" r:id="rId19"/>
    <p:sldId id="1758" r:id="rId20"/>
    <p:sldId id="1759" r:id="rId21"/>
    <p:sldId id="1767" r:id="rId22"/>
    <p:sldId id="1762" r:id="rId23"/>
  </p:sldIdLst>
  <p:sldSz cx="12436475" cy="6994525"/>
  <p:notesSz cx="6858000" cy="10191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1" id="{82884CC8-64E1-4CFE-9ADB-320B37E0B1C6}">
          <p14:sldIdLst>
            <p14:sldId id="1747"/>
            <p14:sldId id="1748"/>
            <p14:sldId id="1749"/>
            <p14:sldId id="1750"/>
            <p14:sldId id="1769"/>
            <p14:sldId id="1752"/>
            <p14:sldId id="1770"/>
            <p14:sldId id="1771"/>
            <p14:sldId id="1766"/>
            <p14:sldId id="1755"/>
            <p14:sldId id="1772"/>
            <p14:sldId id="1773"/>
            <p14:sldId id="1758"/>
            <p14:sldId id="1759"/>
            <p14:sldId id="1767"/>
            <p14:sldId id="1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B41"/>
    <a:srgbClr val="3B3C41"/>
    <a:srgbClr val="3C3C40"/>
    <a:srgbClr val="747579"/>
    <a:srgbClr val="3B3C40"/>
    <a:srgbClr val="3B3A39"/>
    <a:srgbClr val="F3F3F3"/>
    <a:srgbClr val="0778D3"/>
    <a:srgbClr val="0777D3"/>
    <a:srgbClr val="3C3C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54054" autoAdjust="0"/>
  </p:normalViewPr>
  <p:slideViewPr>
    <p:cSldViewPr snapToGrid="0">
      <p:cViewPr varScale="1">
        <p:scale>
          <a:sx n="60" d="100"/>
          <a:sy n="60" d="100"/>
        </p:scale>
        <p:origin x="25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1/12/2022 9:04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1/5/2022 8:01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6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8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87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1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9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8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9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7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1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2.jp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E01360-AA4C-428D-8E6D-3D6A034E3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25" y="0"/>
            <a:ext cx="2079950" cy="8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0377033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7" name="Picture 6" descr="Two people looking at a computer screen that is displaying charts and graphs in Microsoft Power BI.">
            <a:extLst>
              <a:ext uri="{FF2B5EF4-FFF2-40B4-BE49-F238E27FC236}">
                <a16:creationId xmlns:a16="http://schemas.microsoft.com/office/drawing/2014/main" id="{BE288C69-EDDF-4F81-AFD1-997907FC5A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83" y="1447399"/>
            <a:ext cx="6149591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F2C811"/>
                </a:solidFill>
              </a:defRPr>
            </a:lvl1pPr>
          </a:lstStyle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3BE3A6-57D1-4FF1-AEF9-4FB9A2DEE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2787" cy="8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Power BI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108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/>
              <a:t> 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image" Target="../media/image25.png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image" Target="../media/image39.emf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  <p:sldLayoutId id="2147484674" r:id="rId28"/>
    <p:sldLayoutId id="2147484675" r:id="rId29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svg"/><Relationship Id="rId18" Type="http://schemas.openxmlformats.org/officeDocument/2006/relationships/image" Target="../media/image114.png"/><Relationship Id="rId3" Type="http://schemas.openxmlformats.org/officeDocument/2006/relationships/image" Target="../media/image100.png"/><Relationship Id="rId21" Type="http://schemas.openxmlformats.org/officeDocument/2006/relationships/image" Target="../media/image117.sv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11" Type="http://schemas.openxmlformats.org/officeDocument/2006/relationships/image" Target="../media/image98.png"/><Relationship Id="rId5" Type="http://schemas.openxmlformats.org/officeDocument/2006/relationships/image" Target="../media/image102.png"/><Relationship Id="rId15" Type="http://schemas.openxmlformats.org/officeDocument/2006/relationships/image" Target="../media/image111.svg"/><Relationship Id="rId10" Type="http://schemas.openxmlformats.org/officeDocument/2006/relationships/image" Target="../media/image107.png"/><Relationship Id="rId19" Type="http://schemas.openxmlformats.org/officeDocument/2006/relationships/image" Target="../media/image115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11" Type="http://schemas.openxmlformats.org/officeDocument/2006/relationships/image" Target="../media/image61.jpe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18" Type="http://schemas.openxmlformats.org/officeDocument/2006/relationships/image" Target="../media/image9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0.svg"/><Relationship Id="rId20" Type="http://schemas.openxmlformats.org/officeDocument/2006/relationships/image" Target="../media/image9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svg"/><Relationship Id="rId19" Type="http://schemas.openxmlformats.org/officeDocument/2006/relationships/image" Target="../media/image93.pn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DA-100 Analyzing Data with Power BI</a:t>
            </a:r>
          </a:p>
        </p:txBody>
      </p:sp>
    </p:spTree>
    <p:extLst>
      <p:ext uri="{BB962C8B-B14F-4D97-AF65-F5344CB8AC3E}">
        <p14:creationId xmlns:p14="http://schemas.microsoft.com/office/powerpoint/2010/main" val="2578837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2E1C35D-764B-49CA-BFAF-96F42DF2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1682750"/>
            <a:ext cx="4582851" cy="3629025"/>
          </a:xfrm>
        </p:spPr>
        <p:txBody>
          <a:bodyPr/>
          <a:lstStyle/>
          <a:p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Lesson 2:</a:t>
            </a:r>
            <a:b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Getting Started with Power BI</a:t>
            </a:r>
          </a:p>
        </p:txBody>
      </p:sp>
    </p:spTree>
    <p:extLst>
      <p:ext uri="{BB962C8B-B14F-4D97-AF65-F5344CB8AC3E}">
        <p14:creationId xmlns:p14="http://schemas.microsoft.com/office/powerpoint/2010/main" val="31050636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22AF-44F2-4371-8EFF-97D7DD4F0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62947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Power BI: A collection of software, services, apps, and connectors.</a:t>
            </a:r>
          </a:p>
        </p:txBody>
      </p:sp>
      <p:grpSp>
        <p:nvGrpSpPr>
          <p:cNvPr id="24" name="Group 23" descr="Image of Power BI desktop on a laptop the Power BI service on a tablet, and Power BI mobile application.">
            <a:extLst>
              <a:ext uri="{FF2B5EF4-FFF2-40B4-BE49-F238E27FC236}">
                <a16:creationId xmlns:a16="http://schemas.microsoft.com/office/drawing/2014/main" id="{1A0C9300-4065-4A12-8EB1-B9E94C873690}"/>
              </a:ext>
            </a:extLst>
          </p:cNvPr>
          <p:cNvGrpSpPr/>
          <p:nvPr/>
        </p:nvGrpSpPr>
        <p:grpSpPr>
          <a:xfrm>
            <a:off x="2767106" y="2268637"/>
            <a:ext cx="6902262" cy="4611061"/>
            <a:chOff x="2991038" y="2367154"/>
            <a:chExt cx="6481385" cy="4364807"/>
          </a:xfrm>
        </p:grpSpPr>
        <p:sp>
          <p:nvSpPr>
            <p:cNvPr id="6" name="Freeform 51">
              <a:extLst>
                <a:ext uri="{FF2B5EF4-FFF2-40B4-BE49-F238E27FC236}">
                  <a16:creationId xmlns:a16="http://schemas.microsoft.com/office/drawing/2014/main" id="{D4AA86DD-7B21-4D6A-8B65-5439819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038" y="6227499"/>
              <a:ext cx="6454639" cy="249259"/>
            </a:xfrm>
            <a:custGeom>
              <a:avLst/>
              <a:gdLst>
                <a:gd name="T0" fmla="*/ 0 w 1914"/>
                <a:gd name="T1" fmla="*/ 0 h 75"/>
                <a:gd name="T2" fmla="*/ 0 w 1914"/>
                <a:gd name="T3" fmla="*/ 4 h 75"/>
                <a:gd name="T4" fmla="*/ 70 w 1914"/>
                <a:gd name="T5" fmla="*/ 75 h 75"/>
                <a:gd name="T6" fmla="*/ 1844 w 1914"/>
                <a:gd name="T7" fmla="*/ 75 h 75"/>
                <a:gd name="T8" fmla="*/ 1914 w 1914"/>
                <a:gd name="T9" fmla="*/ 4 h 75"/>
                <a:gd name="T10" fmla="*/ 1914 w 1914"/>
                <a:gd name="T11" fmla="*/ 0 h 75"/>
                <a:gd name="T12" fmla="*/ 0 w 1914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4" h="7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3"/>
                    <a:pt x="32" y="75"/>
                    <a:pt x="70" y="75"/>
                  </a:cubicBezTo>
                  <a:cubicBezTo>
                    <a:pt x="1844" y="75"/>
                    <a:pt x="1844" y="75"/>
                    <a:pt x="1844" y="75"/>
                  </a:cubicBezTo>
                  <a:cubicBezTo>
                    <a:pt x="1883" y="75"/>
                    <a:pt x="1914" y="43"/>
                    <a:pt x="1914" y="4"/>
                  </a:cubicBezTo>
                  <a:cubicBezTo>
                    <a:pt x="1914" y="0"/>
                    <a:pt x="1914" y="0"/>
                    <a:pt x="19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6A3FF7-4128-4123-8BCA-DF99C9758A92}"/>
                </a:ext>
              </a:extLst>
            </p:cNvPr>
            <p:cNvSpPr/>
            <p:nvPr/>
          </p:nvSpPr>
          <p:spPr bwMode="auto">
            <a:xfrm>
              <a:off x="3586826" y="2869465"/>
              <a:ext cx="5360222" cy="336500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 err="1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C3BB87-9545-4A95-B279-BB2FE870FD0E}"/>
                </a:ext>
              </a:extLst>
            </p:cNvPr>
            <p:cNvGrpSpPr/>
            <p:nvPr/>
          </p:nvGrpSpPr>
          <p:grpSpPr>
            <a:xfrm>
              <a:off x="3650336" y="2949424"/>
              <a:ext cx="5247055" cy="3203970"/>
              <a:chOff x="0" y="3175"/>
              <a:chExt cx="12436475" cy="6988175"/>
            </a:xfrm>
          </p:grpSpPr>
          <p:pic>
            <p:nvPicPr>
              <p:cNvPr id="1026" name="Picture 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DA64E52-858D-425E-8C87-2B8618AAA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175"/>
                <a:ext cx="12436475" cy="6988175"/>
              </a:xfrm>
              <a:prstGeom prst="rect">
                <a:avLst/>
              </a:prstGeom>
              <a:noFill/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5DCD76-7FB8-4B9E-8F08-3972AA9D85B4}"/>
                  </a:ext>
                </a:extLst>
              </p:cNvPr>
              <p:cNvSpPr/>
              <p:nvPr/>
            </p:nvSpPr>
            <p:spPr bwMode="auto">
              <a:xfrm>
                <a:off x="11600523" y="192765"/>
                <a:ext cx="800718" cy="16805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D1464F-E3E3-439C-96A3-53EC3000936F}"/>
                </a:ext>
              </a:extLst>
            </p:cNvPr>
            <p:cNvSpPr/>
            <p:nvPr/>
          </p:nvSpPr>
          <p:spPr bwMode="auto">
            <a:xfrm>
              <a:off x="6900836" y="5181406"/>
              <a:ext cx="2571587" cy="155055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 dirty="0" err="1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10BC1F2-6905-45FF-9F8C-9094212E8993}"/>
                </a:ext>
              </a:extLst>
            </p:cNvPr>
            <p:cNvGrpSpPr/>
            <p:nvPr/>
          </p:nvGrpSpPr>
          <p:grpSpPr>
            <a:xfrm>
              <a:off x="8369753" y="2367154"/>
              <a:ext cx="1039301" cy="1910124"/>
              <a:chOff x="8369753" y="2367154"/>
              <a:chExt cx="1039301" cy="1910124"/>
            </a:xfrm>
          </p:grpSpPr>
          <p:sp>
            <p:nvSpPr>
              <p:cNvPr id="17" name="AutoShape 3">
                <a:extLst>
                  <a:ext uri="{FF2B5EF4-FFF2-40B4-BE49-F238E27FC236}">
                    <a16:creationId xmlns:a16="http://schemas.microsoft.com/office/drawing/2014/main" id="{5D2F05CB-D741-439B-88EC-AC2FFCAE9D6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369753" y="2367154"/>
                <a:ext cx="1030095" cy="1910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AF12A56E-E166-468C-BFD1-6A5A03BA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8959" y="2376577"/>
                <a:ext cx="1030095" cy="189127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B4783B13-284F-419E-AA2B-E9E4D2E31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9398" y="4100072"/>
                <a:ext cx="220012" cy="115908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FF825FED-85BF-40FA-A754-BF70A6FAF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037" y="4129285"/>
                <a:ext cx="104943" cy="57483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134742-D6D8-40D4-BE65-EFA792DA1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5293" y="2548718"/>
                <a:ext cx="925153" cy="14995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92F43CF2-5BE1-4D19-BE2D-C9F541614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8175" y="2444964"/>
                <a:ext cx="562456" cy="29212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2AE86D2D-744A-4193-B0D8-EE9FF5532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827" y="4129285"/>
                <a:ext cx="104943" cy="57483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4BC2C6-4218-42F9-A82A-A2EF1003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2198" y="2585756"/>
                <a:ext cx="831344" cy="1422124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EF8F17D-459E-462E-B9C5-BE88F64D0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512"/>
            <a:stretch/>
          </p:blipFill>
          <p:spPr>
            <a:xfrm>
              <a:off x="6942667" y="5228178"/>
              <a:ext cx="2447312" cy="145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1485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Power BI</a:t>
            </a:r>
          </a:p>
        </p:txBody>
      </p:sp>
      <p:grpSp>
        <p:nvGrpSpPr>
          <p:cNvPr id="88" name="Group 87" descr="Image displaying the use of Power BI. From left to right the steps are: get data, build report in Power BI desktop, publish report to the Power BI service, and disseminate via the Power BI service or Power BI mobile.">
            <a:extLst>
              <a:ext uri="{FF2B5EF4-FFF2-40B4-BE49-F238E27FC236}">
                <a16:creationId xmlns:a16="http://schemas.microsoft.com/office/drawing/2014/main" id="{8E8FBFD8-A135-4152-AA8A-BAFFDB660087}"/>
              </a:ext>
            </a:extLst>
          </p:cNvPr>
          <p:cNvGrpSpPr/>
          <p:nvPr/>
        </p:nvGrpSpPr>
        <p:grpSpPr>
          <a:xfrm>
            <a:off x="76324" y="1527722"/>
            <a:ext cx="12456930" cy="5277561"/>
            <a:chOff x="82950" y="1527722"/>
            <a:chExt cx="12456930" cy="52775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8CE699-3DBE-4A5A-8491-9ACD01F2DF7B}"/>
                </a:ext>
              </a:extLst>
            </p:cNvPr>
            <p:cNvGrpSpPr/>
            <p:nvPr/>
          </p:nvGrpSpPr>
          <p:grpSpPr>
            <a:xfrm>
              <a:off x="2875435" y="1527722"/>
              <a:ext cx="6049507" cy="4806663"/>
              <a:chOff x="1974463" y="838360"/>
              <a:chExt cx="7921623" cy="646112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18A391-2B99-46E5-92E6-B54793BFA7E9}"/>
                  </a:ext>
                </a:extLst>
              </p:cNvPr>
              <p:cNvSpPr/>
              <p:nvPr/>
            </p:nvSpPr>
            <p:spPr bwMode="auto">
              <a:xfrm>
                <a:off x="2726539" y="1860636"/>
                <a:ext cx="6350224" cy="3606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C84033-ED62-4A5A-AD25-9515C5C4E972}"/>
                  </a:ext>
                </a:extLst>
              </p:cNvPr>
              <p:cNvSpPr/>
              <p:nvPr/>
            </p:nvSpPr>
            <p:spPr bwMode="auto">
              <a:xfrm>
                <a:off x="2852861" y="1824039"/>
                <a:ext cx="6157789" cy="114304"/>
              </a:xfrm>
              <a:prstGeom prst="rect">
                <a:avLst/>
              </a:prstGeom>
              <a:solidFill>
                <a:srgbClr val="3B3A3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 descr="Monitor outline">
                <a:extLst>
                  <a:ext uri="{FF2B5EF4-FFF2-40B4-BE49-F238E27FC236}">
                    <a16:creationId xmlns:a16="http://schemas.microsoft.com/office/drawing/2014/main" id="{29209DE6-0D87-467C-BD77-CE7ED9AC9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74463" y="838360"/>
                <a:ext cx="7921623" cy="6461124"/>
              </a:xfrm>
              <a:prstGeom prst="rect">
                <a:avLst/>
              </a:prstGeom>
            </p:spPr>
          </p:pic>
          <p:pic>
            <p:nvPicPr>
              <p:cNvPr id="11" name="Picture 10" descr="Graphical user interface, chart, application&#10;&#10;Description automatically generated">
                <a:extLst>
                  <a:ext uri="{FF2B5EF4-FFF2-40B4-BE49-F238E27FC236}">
                    <a16:creationId xmlns:a16="http://schemas.microsoft.com/office/drawing/2014/main" id="{7CA6782F-CF59-4054-AF0D-4006874FD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2861" y="1938343"/>
                <a:ext cx="6157789" cy="3433758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903306-635D-4AA9-A0DD-282263DA0AE2}"/>
                </a:ext>
              </a:extLst>
            </p:cNvPr>
            <p:cNvGrpSpPr/>
            <p:nvPr/>
          </p:nvGrpSpPr>
          <p:grpSpPr>
            <a:xfrm>
              <a:off x="9387198" y="4416757"/>
              <a:ext cx="3152682" cy="2388526"/>
              <a:chOff x="5452912" y="2191145"/>
              <a:chExt cx="7030504" cy="4545710"/>
            </a:xfrm>
          </p:grpSpPr>
          <p:pic>
            <p:nvPicPr>
              <p:cNvPr id="6" name="Picture 5" descr="A screenshot of a computer screen&#10;&#10;Description generated with very high confidence">
                <a:extLst>
                  <a:ext uri="{FF2B5EF4-FFF2-40B4-BE49-F238E27FC236}">
                    <a16:creationId xmlns:a16="http://schemas.microsoft.com/office/drawing/2014/main" id="{784C0854-6678-40BF-9783-F2CDC7606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2912" y="2191145"/>
                <a:ext cx="7030504" cy="4545710"/>
              </a:xfrm>
              <a:prstGeom prst="rect">
                <a:avLst/>
              </a:prstGeom>
            </p:spPr>
          </p:pic>
          <p:pic>
            <p:nvPicPr>
              <p:cNvPr id="7" name="Picture 6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9449A5AE-AF54-48F5-B0D0-DB967D1906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-4741"/>
              <a:stretch/>
            </p:blipFill>
            <p:spPr>
              <a:xfrm>
                <a:off x="6382018" y="2839073"/>
                <a:ext cx="5214395" cy="31944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9ED2880-FE32-43AE-94B1-2CBE99E8EA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" r="-1522"/>
              <a:stretch/>
            </p:blipFill>
            <p:spPr>
              <a:xfrm>
                <a:off x="6382066" y="2835922"/>
                <a:ext cx="5214346" cy="320309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61518A2-B57D-44D9-8931-F2E391EEA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1466"/>
              <a:stretch/>
            </p:blipFill>
            <p:spPr>
              <a:xfrm>
                <a:off x="6386228" y="2838209"/>
                <a:ext cx="5210184" cy="321635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22F5BB-FD4B-415A-B4A5-541167C9B7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20362"/>
              <a:stretch/>
            </p:blipFill>
            <p:spPr>
              <a:xfrm>
                <a:off x="6382018" y="2838209"/>
                <a:ext cx="5210183" cy="320309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9F8AC7-6A73-4C27-A794-682739928E0B}"/>
                </a:ext>
              </a:extLst>
            </p:cNvPr>
            <p:cNvGrpSpPr/>
            <p:nvPr/>
          </p:nvGrpSpPr>
          <p:grpSpPr>
            <a:xfrm>
              <a:off x="10051138" y="2003345"/>
              <a:ext cx="882068" cy="1748988"/>
              <a:chOff x="7432338" y="3323620"/>
              <a:chExt cx="1096985" cy="1997980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A7EEF42B-B2EA-4EE9-B1EE-E1A1499A0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338" y="3323620"/>
                <a:ext cx="1096985" cy="1997980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0A4DB6D5-22FA-4EED-AF41-342DFB7F2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016" y="5131022"/>
                <a:ext cx="234299" cy="12244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172918B6-0909-4EEF-A6DA-19CC207F7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021" y="5161883"/>
                <a:ext cx="111758" cy="60726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4A5EC9-AB14-4A8C-9D04-72A746129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8566" y="3492144"/>
                <a:ext cx="985229" cy="15842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B89EAE23-51C7-400D-A6B5-BFEFA0D53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2674" y="3382536"/>
                <a:ext cx="598980" cy="30860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B93A8477-5959-4FE4-92D8-DA131F6D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9550" y="5161883"/>
                <a:ext cx="111758" cy="60726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pic>
            <p:nvPicPr>
              <p:cNvPr id="32" name="Picture 31" descr="Chart, funnel chart&#10;&#10;Description automatically generated">
                <a:extLst>
                  <a:ext uri="{FF2B5EF4-FFF2-40B4-BE49-F238E27FC236}">
                    <a16:creationId xmlns:a16="http://schemas.microsoft.com/office/drawing/2014/main" id="{BC1FDCA4-D8F9-4DD1-8D89-371D3DB0E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8517" y="3531271"/>
                <a:ext cx="885328" cy="1502358"/>
              </a:xfrm>
              <a:prstGeom prst="rect">
                <a:avLst/>
              </a:prstGeom>
            </p:spPr>
          </p:pic>
        </p:grpSp>
        <p:pic>
          <p:nvPicPr>
            <p:cNvPr id="48" name="Graphic 47" descr="Database with solid fill">
              <a:extLst>
                <a:ext uri="{FF2B5EF4-FFF2-40B4-BE49-F238E27FC236}">
                  <a16:creationId xmlns:a16="http://schemas.microsoft.com/office/drawing/2014/main" id="{DB061ED7-64B7-4A65-9745-941F0A7D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950" y="3541411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Folder Search with solid fill">
              <a:extLst>
                <a:ext uri="{FF2B5EF4-FFF2-40B4-BE49-F238E27FC236}">
                  <a16:creationId xmlns:a16="http://schemas.microsoft.com/office/drawing/2014/main" id="{58E29FDE-7737-4039-9FD0-9210C06E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5544" y="1828461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Cloud with solid fill">
              <a:extLst>
                <a:ext uri="{FF2B5EF4-FFF2-40B4-BE49-F238E27FC236}">
                  <a16:creationId xmlns:a16="http://schemas.microsoft.com/office/drawing/2014/main" id="{6FBCCA5A-B5B4-4D0F-A562-5EE5844A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46603" y="4401559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Table with solid fill">
              <a:extLst>
                <a:ext uri="{FF2B5EF4-FFF2-40B4-BE49-F238E27FC236}">
                  <a16:creationId xmlns:a16="http://schemas.microsoft.com/office/drawing/2014/main" id="{69AFDC6E-DF15-4E6E-9808-AAC6B991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71163" y="2751278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Document outline">
              <a:extLst>
                <a:ext uri="{FF2B5EF4-FFF2-40B4-BE49-F238E27FC236}">
                  <a16:creationId xmlns:a16="http://schemas.microsoft.com/office/drawing/2014/main" id="{B4238F01-6F9D-4639-ABCF-5DD1F14B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8638" y="5254361"/>
              <a:ext cx="914400" cy="91440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DD03177-F90D-4E8A-8BC4-98633780E805}"/>
                </a:ext>
              </a:extLst>
            </p:cNvPr>
            <p:cNvGrpSpPr/>
            <p:nvPr/>
          </p:nvGrpSpPr>
          <p:grpSpPr>
            <a:xfrm>
              <a:off x="1885563" y="2241501"/>
              <a:ext cx="1096629" cy="3720080"/>
              <a:chOff x="2454954" y="2160482"/>
              <a:chExt cx="1096629" cy="372008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EE34D8F-9D4C-41E4-8824-B58C4AC5C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1800" y="2160482"/>
                <a:ext cx="0" cy="3720080"/>
              </a:xfrm>
              <a:prstGeom prst="line">
                <a:avLst/>
              </a:prstGeom>
              <a:ln w="28575">
                <a:solidFill>
                  <a:srgbClr val="3B3C4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6B7F194-9C3C-408A-BE5F-980831823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954" y="2166832"/>
                <a:ext cx="527616" cy="0"/>
              </a:xfrm>
              <a:prstGeom prst="line">
                <a:avLst/>
              </a:prstGeom>
              <a:ln w="28575">
                <a:solidFill>
                  <a:srgbClr val="3B3C4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37BD92-753E-4691-960E-9809140DF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954" y="5875694"/>
                <a:ext cx="527616" cy="0"/>
              </a:xfrm>
              <a:prstGeom prst="line">
                <a:avLst/>
              </a:prstGeom>
              <a:ln w="28575">
                <a:solidFill>
                  <a:srgbClr val="3B3C4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C3C27EC-A2F7-4C31-8D6B-CFBA3D393A24}"/>
                  </a:ext>
                </a:extLst>
              </p:cNvPr>
              <p:cNvCxnSpPr/>
              <p:nvPr/>
            </p:nvCxnSpPr>
            <p:spPr>
              <a:xfrm>
                <a:off x="2971800" y="3949148"/>
                <a:ext cx="579783" cy="0"/>
              </a:xfrm>
              <a:prstGeom prst="straightConnector1">
                <a:avLst/>
              </a:prstGeom>
              <a:ln w="28575">
                <a:solidFill>
                  <a:srgbClr val="3C3B4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1D6DFFD-67C6-445F-9618-33E919BE49C0}"/>
                </a:ext>
              </a:extLst>
            </p:cNvPr>
            <p:cNvGrpSpPr/>
            <p:nvPr/>
          </p:nvGrpSpPr>
          <p:grpSpPr>
            <a:xfrm>
              <a:off x="8417587" y="3100147"/>
              <a:ext cx="1094147" cy="1860040"/>
              <a:chOff x="8708749" y="3062858"/>
              <a:chExt cx="1094147" cy="186004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CD3908C-75C2-4D1F-B7D9-EC4C697FD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8749" y="4003764"/>
                <a:ext cx="527616" cy="0"/>
              </a:xfrm>
              <a:prstGeom prst="line">
                <a:avLst/>
              </a:prstGeom>
              <a:ln w="28575">
                <a:solidFill>
                  <a:srgbClr val="3B3C4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D98F5A1-5A6A-420A-BB1B-100FFE03B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6365" y="3062858"/>
                <a:ext cx="0" cy="1860040"/>
              </a:xfrm>
              <a:prstGeom prst="line">
                <a:avLst/>
              </a:prstGeom>
              <a:ln w="28575">
                <a:solidFill>
                  <a:srgbClr val="3B3C4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2BD0BC5-9497-4940-99E2-DCDF71154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3113" y="3063470"/>
                <a:ext cx="579783" cy="0"/>
              </a:xfrm>
              <a:prstGeom prst="straightConnector1">
                <a:avLst/>
              </a:prstGeom>
              <a:ln w="28575">
                <a:solidFill>
                  <a:srgbClr val="3C3B4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5EA6B1C-B93A-4552-8C78-DBA359CC1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3113" y="4922898"/>
                <a:ext cx="579783" cy="0"/>
              </a:xfrm>
              <a:prstGeom prst="straightConnector1">
                <a:avLst/>
              </a:prstGeom>
              <a:ln w="28575">
                <a:solidFill>
                  <a:srgbClr val="3C3B4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5797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of Power BI</a:t>
            </a:r>
          </a:p>
        </p:txBody>
      </p:sp>
      <p:pic>
        <p:nvPicPr>
          <p:cNvPr id="10" name="Picture 9" descr="An image that shows different visualizations on a Power BI dashboard.">
            <a:extLst>
              <a:ext uri="{FF2B5EF4-FFF2-40B4-BE49-F238E27FC236}">
                <a16:creationId xmlns:a16="http://schemas.microsoft.com/office/drawing/2014/main" id="{E0A3DA0B-D237-4EE6-A7B7-E8E55CAEA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5" y="1253612"/>
            <a:ext cx="4811304" cy="3656591"/>
          </a:xfrm>
          <a:prstGeom prst="rect">
            <a:avLst/>
          </a:prstGeom>
        </p:spPr>
      </p:pic>
      <p:pic>
        <p:nvPicPr>
          <p:cNvPr id="12" name="Picture 11" descr="An image that shows the a dataset ready from a data source.">
            <a:extLst>
              <a:ext uri="{FF2B5EF4-FFF2-40B4-BE49-F238E27FC236}">
                <a16:creationId xmlns:a16="http://schemas.microsoft.com/office/drawing/2014/main" id="{57F6EEAB-B2DD-4910-A28D-6F7E6B051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38" y="3081907"/>
            <a:ext cx="5406393" cy="3712292"/>
          </a:xfrm>
          <a:prstGeom prst="rect">
            <a:avLst/>
          </a:prstGeom>
        </p:spPr>
      </p:pic>
      <p:pic>
        <p:nvPicPr>
          <p:cNvPr id="16" name="Picture 15" descr="An image showing the creation of a Power BI report in Power BI desktop.">
            <a:extLst>
              <a:ext uri="{FF2B5EF4-FFF2-40B4-BE49-F238E27FC236}">
                <a16:creationId xmlns:a16="http://schemas.microsoft.com/office/drawing/2014/main" id="{410D1D76-B2CF-4694-B5D2-F0F91D592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69" y="2776169"/>
            <a:ext cx="5708396" cy="3893419"/>
          </a:xfrm>
          <a:prstGeom prst="rect">
            <a:avLst/>
          </a:prstGeom>
        </p:spPr>
      </p:pic>
      <p:pic>
        <p:nvPicPr>
          <p:cNvPr id="18" name="Picture 17" descr="An image showing the different tiles on a Power BI dashboard.">
            <a:extLst>
              <a:ext uri="{FF2B5EF4-FFF2-40B4-BE49-F238E27FC236}">
                <a16:creationId xmlns:a16="http://schemas.microsoft.com/office/drawing/2014/main" id="{3458DC6E-DE85-4F9A-837F-52440D2A9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73" y="908531"/>
            <a:ext cx="5083693" cy="36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Touring and Using Power BI</a:t>
            </a:r>
          </a:p>
        </p:txBody>
      </p:sp>
      <p:pic>
        <p:nvPicPr>
          <p:cNvPr id="6" name="Picture 5" descr="An image showing the creation of an out-of-box dashboard to connect to data easily.">
            <a:extLst>
              <a:ext uri="{FF2B5EF4-FFF2-40B4-BE49-F238E27FC236}">
                <a16:creationId xmlns:a16="http://schemas.microsoft.com/office/drawing/2014/main" id="{F524EAEF-4680-4CCE-BECB-D678D85B2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00" y="1197745"/>
            <a:ext cx="9053274" cy="55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42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18C5-1A01-4826-91D5-B35CD128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 </a:t>
            </a:r>
            <a:r>
              <a:rPr lang="en-US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83A7-58C2-4641-90AF-95676B21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847207"/>
          </a:xfrm>
        </p:spPr>
        <p:txBody>
          <a:bodyPr/>
          <a:lstStyle/>
          <a:p>
            <a:r>
              <a:rPr lang="en-US" sz="2400" dirty="0"/>
              <a:t>Q01 – What are the building blocks of Power BI?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A01 – Visualizations, Datasets, Reports, Dashboards, and Tiles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Q02 – What is the common flow of activity in Power BI?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A02 – Bring data into Power BI Desktop and create a report, share it to the Power BI service, view and interact with reports and dashboards.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Q03 – A collection of ready-made visuals, pre-arranged in dashboards and reports is called what?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A03 – An App</a:t>
            </a:r>
          </a:p>
        </p:txBody>
      </p:sp>
    </p:spTree>
    <p:extLst>
      <p:ext uri="{BB962C8B-B14F-4D97-AF65-F5344CB8AC3E}">
        <p14:creationId xmlns:p14="http://schemas.microsoft.com/office/powerpoint/2010/main" val="1674764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800"/>
            <a:ext cx="9572625" cy="15388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We covered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 Analysis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How to get started with Power BI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678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 Getting Started with Microsoft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6100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800"/>
            <a:ext cx="9572625" cy="123110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 Analysis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Getting Started with Power BI</a:t>
            </a:r>
          </a:p>
        </p:txBody>
      </p:sp>
    </p:spTree>
    <p:extLst>
      <p:ext uri="{BB962C8B-B14F-4D97-AF65-F5344CB8AC3E}">
        <p14:creationId xmlns:p14="http://schemas.microsoft.com/office/powerpoint/2010/main" val="1885467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2E1C35D-764B-49CA-BFAF-96F42DF2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5" y="1436427"/>
            <a:ext cx="8541077" cy="3629025"/>
          </a:xfrm>
        </p:spPr>
        <p:txBody>
          <a:bodyPr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Lesson 1: </a:t>
            </a:r>
            <a:br>
              <a:rPr lang="en-US" dirty="0"/>
            </a:br>
            <a:r>
              <a:rPr lang="en-US" dirty="0"/>
              <a:t>Data Analytics </a:t>
            </a:r>
            <a:br>
              <a:rPr lang="en-US" dirty="0"/>
            </a:br>
            <a:r>
              <a:rPr lang="en-US" dirty="0"/>
              <a:t>and Microsoft</a:t>
            </a:r>
          </a:p>
        </p:txBody>
      </p:sp>
    </p:spTree>
    <p:extLst>
      <p:ext uri="{BB962C8B-B14F-4D97-AF65-F5344CB8AC3E}">
        <p14:creationId xmlns:p14="http://schemas.microsoft.com/office/powerpoint/2010/main" val="24187976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63BD1-29CC-4DD3-826E-DCF0CEA89D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13891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Data and information is the most strategic business asset. </a:t>
            </a:r>
          </a:p>
        </p:txBody>
      </p:sp>
      <p:grpSp>
        <p:nvGrpSpPr>
          <p:cNvPr id="176" name="Group 175" descr="A picture showing data ingestion from many different data sources to populate a Power BI report.">
            <a:extLst>
              <a:ext uri="{FF2B5EF4-FFF2-40B4-BE49-F238E27FC236}">
                <a16:creationId xmlns:a16="http://schemas.microsoft.com/office/drawing/2014/main" id="{A5B294E2-5532-496B-8BCE-5DF3CCACCECE}"/>
              </a:ext>
            </a:extLst>
          </p:cNvPr>
          <p:cNvGrpSpPr/>
          <p:nvPr/>
        </p:nvGrpSpPr>
        <p:grpSpPr>
          <a:xfrm>
            <a:off x="459312" y="2705694"/>
            <a:ext cx="11517851" cy="3504274"/>
            <a:chOff x="459312" y="2705694"/>
            <a:chExt cx="11517851" cy="3504274"/>
          </a:xfrm>
        </p:grpSpPr>
        <p:grpSp>
          <p:nvGrpSpPr>
            <p:cNvPr id="27" name="Group 26" descr="A picture showing data ingestion from many different data sources to populate a Power BI report.">
              <a:extLst>
                <a:ext uri="{FF2B5EF4-FFF2-40B4-BE49-F238E27FC236}">
                  <a16:creationId xmlns:a16="http://schemas.microsoft.com/office/drawing/2014/main" id="{E911FF8D-1457-450B-A54D-8F6F8A9F84F1}"/>
                </a:ext>
              </a:extLst>
            </p:cNvPr>
            <p:cNvGrpSpPr/>
            <p:nvPr/>
          </p:nvGrpSpPr>
          <p:grpSpPr>
            <a:xfrm>
              <a:off x="3211437" y="2705694"/>
              <a:ext cx="8765726" cy="3504274"/>
              <a:chOff x="3543862" y="2750697"/>
              <a:chExt cx="8765726" cy="3504274"/>
            </a:xfrm>
          </p:grpSpPr>
          <p:pic>
            <p:nvPicPr>
              <p:cNvPr id="3" name="Graphic 2" descr="Filter with solid fill">
                <a:extLst>
                  <a:ext uri="{FF2B5EF4-FFF2-40B4-BE49-F238E27FC236}">
                    <a16:creationId xmlns:a16="http://schemas.microsoft.com/office/drawing/2014/main" id="{79903E45-CE4D-4A60-A749-72BF4BE1C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3862" y="3044813"/>
                <a:ext cx="2687869" cy="2687869"/>
              </a:xfrm>
              <a:prstGeom prst="rect">
                <a:avLst/>
              </a:prstGeom>
            </p:spPr>
          </p:pic>
          <p:pic>
            <p:nvPicPr>
              <p:cNvPr id="7" name="Graphic 6" descr="Gears outline">
                <a:extLst>
                  <a:ext uri="{FF2B5EF4-FFF2-40B4-BE49-F238E27FC236}">
                    <a16:creationId xmlns:a16="http://schemas.microsoft.com/office/drawing/2014/main" id="{ED666638-4647-4CBF-AC77-80256E748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11036" y="3985165"/>
                <a:ext cx="607271" cy="607271"/>
              </a:xfrm>
              <a:prstGeom prst="rect">
                <a:avLst/>
              </a:prstGeom>
            </p:spPr>
          </p:pic>
          <p:pic>
            <p:nvPicPr>
              <p:cNvPr id="9" name="Graphic 8" descr="Single gear outline">
                <a:extLst>
                  <a:ext uri="{FF2B5EF4-FFF2-40B4-BE49-F238E27FC236}">
                    <a16:creationId xmlns:a16="http://schemas.microsoft.com/office/drawing/2014/main" id="{4D5C4787-8794-4172-9047-334EC029E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16290" y="4207159"/>
                <a:ext cx="531232" cy="531232"/>
              </a:xfrm>
              <a:prstGeom prst="rect">
                <a:avLst/>
              </a:prstGeom>
            </p:spPr>
          </p:pic>
          <p:pic>
            <p:nvPicPr>
              <p:cNvPr id="11" name="Picture 10" descr="Graphical user interface, chart&#10;&#10;Description automatically generated">
                <a:extLst>
                  <a:ext uri="{FF2B5EF4-FFF2-40B4-BE49-F238E27FC236}">
                    <a16:creationId xmlns:a16="http://schemas.microsoft.com/office/drawing/2014/main" id="{0C9A7FF7-809D-4721-9880-E57395DAB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2337" y="2750697"/>
                <a:ext cx="6317251" cy="3504274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3DF93A9-4496-46EE-A945-93CF3680E8E2}"/>
                </a:ext>
              </a:extLst>
            </p:cNvPr>
            <p:cNvGrpSpPr/>
            <p:nvPr/>
          </p:nvGrpSpPr>
          <p:grpSpPr>
            <a:xfrm>
              <a:off x="459312" y="2837280"/>
              <a:ext cx="2901321" cy="3012927"/>
              <a:chOff x="1134510" y="3068438"/>
              <a:chExt cx="2901321" cy="3012927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4FB6AE5-AF7B-4F2F-BB67-F61CDF0AC798}"/>
                  </a:ext>
                </a:extLst>
              </p:cNvPr>
              <p:cNvSpPr/>
              <p:nvPr/>
            </p:nvSpPr>
            <p:spPr bwMode="auto">
              <a:xfrm>
                <a:off x="1134510" y="3068438"/>
                <a:ext cx="2901321" cy="3012927"/>
              </a:xfrm>
              <a:prstGeom prst="ellipse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01BF3A4D-360C-4202-8C45-8983D3BA3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5554" y="4288830"/>
                <a:ext cx="364480" cy="375589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300F280-93D4-4388-8958-8713A784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78126" y="4512939"/>
                <a:ext cx="625418" cy="635359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C0633767-D499-40FA-B337-D1D5DF60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04077" y="3224749"/>
                <a:ext cx="471155" cy="481388"/>
              </a:xfrm>
              <a:prstGeom prst="rect">
                <a:avLst/>
              </a:prstGeom>
            </p:spPr>
          </p:pic>
          <p:pic>
            <p:nvPicPr>
              <p:cNvPr id="148" name="Picture 147" descr="Icon&#10;&#10;Description automatically generated">
                <a:extLst>
                  <a:ext uri="{FF2B5EF4-FFF2-40B4-BE49-F238E27FC236}">
                    <a16:creationId xmlns:a16="http://schemas.microsoft.com/office/drawing/2014/main" id="{442214B1-24B3-4019-A1AF-56D480C9D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5088" y="4408496"/>
                <a:ext cx="432355" cy="425216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4AE6D146-A1DA-4405-8B67-6E76EFCE2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8610" y="3863534"/>
                <a:ext cx="476809" cy="491966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AAFC57D2-48A5-4C94-AF6C-26DF8E13B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4193" y="5475880"/>
                <a:ext cx="499335" cy="478426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FD456065-C812-4D7E-80A2-95EC3F762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6590" y="4056558"/>
                <a:ext cx="263660" cy="273802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595409A-AAC6-497B-96F0-3C5CA996B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18449" t="18449" r="18449" b="18449"/>
              <a:stretch/>
            </p:blipFill>
            <p:spPr>
              <a:xfrm>
                <a:off x="3512930" y="3889849"/>
                <a:ext cx="417206" cy="433255"/>
              </a:xfrm>
              <a:prstGeom prst="rect">
                <a:avLst/>
              </a:prstGeom>
            </p:spPr>
          </p:pic>
          <p:pic>
            <p:nvPicPr>
              <p:cNvPr id="158" name="Picture 157" descr="tmpb3jdpwfd">
                <a:extLst>
                  <a:ext uri="{FF2B5EF4-FFF2-40B4-BE49-F238E27FC236}">
                    <a16:creationId xmlns:a16="http://schemas.microsoft.com/office/drawing/2014/main" id="{9CE102EB-F6AD-4370-9EEA-58962F7E5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74646" y="4916798"/>
                <a:ext cx="941654" cy="687569"/>
              </a:xfrm>
              <a:prstGeom prst="rect">
                <a:avLst/>
              </a:prstGeom>
            </p:spPr>
          </p:pic>
          <p:pic>
            <p:nvPicPr>
              <p:cNvPr id="160" name="Picture 4" descr="Image result for mailchimp logo">
                <a:extLst>
                  <a:ext uri="{FF2B5EF4-FFF2-40B4-BE49-F238E27FC236}">
                    <a16:creationId xmlns:a16="http://schemas.microsoft.com/office/drawing/2014/main" id="{464EA77B-00C4-4200-84F1-405915C41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032" y="3582856"/>
                <a:ext cx="294625" cy="32074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161" descr="tmp1jb5nrdx">
                <a:extLst>
                  <a:ext uri="{FF2B5EF4-FFF2-40B4-BE49-F238E27FC236}">
                    <a16:creationId xmlns:a16="http://schemas.microsoft.com/office/drawing/2014/main" id="{528564A3-8199-4C3F-8B4A-BBFD987FF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66893"/>
              <a:stretch/>
            </p:blipFill>
            <p:spPr>
              <a:xfrm>
                <a:off x="2370869" y="4747557"/>
                <a:ext cx="520839" cy="502366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881FF843-F640-46FB-8CC7-92B5ACBE2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5201" y="3296164"/>
                <a:ext cx="612393" cy="528261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5A45ACAD-2F6E-4348-81A7-7A7328131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743888" y="3281840"/>
                <a:ext cx="826407" cy="653863"/>
              </a:xfrm>
              <a:prstGeom prst="rect">
                <a:avLst/>
              </a:prstGeom>
            </p:spPr>
          </p:pic>
          <p:pic>
            <p:nvPicPr>
              <p:cNvPr id="168" name="Picture 4" descr="Image result for sap">
                <a:extLst>
                  <a:ext uri="{FF2B5EF4-FFF2-40B4-BE49-F238E27FC236}">
                    <a16:creationId xmlns:a16="http://schemas.microsoft.com/office/drawing/2014/main" id="{F7D9587D-7289-47F5-835E-E865506D3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235" y="5265934"/>
                <a:ext cx="908936" cy="481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2" descr="Image result for oracle">
                <a:extLst>
                  <a:ext uri="{FF2B5EF4-FFF2-40B4-BE49-F238E27FC236}">
                    <a16:creationId xmlns:a16="http://schemas.microsoft.com/office/drawing/2014/main" id="{1A79AB65-9C38-4FB0-9DDC-3DA56E9CE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4897" y="3950659"/>
                <a:ext cx="1158889" cy="287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10" descr="Related image">
                <a:extLst>
                  <a:ext uri="{FF2B5EF4-FFF2-40B4-BE49-F238E27FC236}">
                    <a16:creationId xmlns:a16="http://schemas.microsoft.com/office/drawing/2014/main" id="{335EFC72-1D60-4886-B29F-BEDE7A50E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4675" y="4273200"/>
                <a:ext cx="523809" cy="543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95408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Data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A52A53-8CF7-4143-867A-4E5357906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964" y="1856251"/>
            <a:ext cx="4385571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Data Analysis is telling a story with data.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Five categories of analytics:</a:t>
            </a:r>
          </a:p>
          <a:p>
            <a:r>
              <a:rPr lang="en-US" sz="2400" dirty="0"/>
              <a:t>Descriptive</a:t>
            </a:r>
          </a:p>
          <a:p>
            <a:r>
              <a:rPr lang="en-US" sz="2400" dirty="0"/>
              <a:t>Diagnostic</a:t>
            </a:r>
          </a:p>
          <a:p>
            <a:r>
              <a:rPr lang="en-US" sz="2400" dirty="0"/>
              <a:t>Predictive</a:t>
            </a:r>
          </a:p>
          <a:p>
            <a:r>
              <a:rPr lang="en-US" sz="2400" dirty="0"/>
              <a:t>Prescriptive</a:t>
            </a:r>
          </a:p>
          <a:p>
            <a:r>
              <a:rPr lang="en-US" sz="2400" dirty="0"/>
              <a:t>Cognitive</a:t>
            </a:r>
          </a:p>
        </p:txBody>
      </p:sp>
      <p:pic>
        <p:nvPicPr>
          <p:cNvPr id="5" name="Picture 4" descr="A picture showing all the different devices in which to run Power BI, including mobile phones and tablets.">
            <a:extLst>
              <a:ext uri="{FF2B5EF4-FFF2-40B4-BE49-F238E27FC236}">
                <a16:creationId xmlns:a16="http://schemas.microsoft.com/office/drawing/2014/main" id="{06C784C7-03ED-4332-8192-C401B7B36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13" y="1786008"/>
            <a:ext cx="7393731" cy="39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662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Data</a:t>
            </a:r>
          </a:p>
        </p:txBody>
      </p:sp>
      <p:grpSp>
        <p:nvGrpSpPr>
          <p:cNvPr id="66" name="Group 65" descr="Image of data roles as icons. Images are of stock people silhouettes with additional icons representing a business analyst, data analyst, data engineer, data scientist, and database administrator.">
            <a:extLst>
              <a:ext uri="{FF2B5EF4-FFF2-40B4-BE49-F238E27FC236}">
                <a16:creationId xmlns:a16="http://schemas.microsoft.com/office/drawing/2014/main" id="{175174A2-7CAD-45A8-811C-A8DC77723C63}"/>
              </a:ext>
            </a:extLst>
          </p:cNvPr>
          <p:cNvGrpSpPr/>
          <p:nvPr/>
        </p:nvGrpSpPr>
        <p:grpSpPr>
          <a:xfrm>
            <a:off x="954722" y="1962026"/>
            <a:ext cx="10450213" cy="1889357"/>
            <a:chOff x="954722" y="1962026"/>
            <a:chExt cx="10450213" cy="1889357"/>
          </a:xfrm>
        </p:grpSpPr>
        <p:pic>
          <p:nvPicPr>
            <p:cNvPr id="42" name="Graphic 41" descr="Female Profile with solid fill">
              <a:extLst>
                <a:ext uri="{FF2B5EF4-FFF2-40B4-BE49-F238E27FC236}">
                  <a16:creationId xmlns:a16="http://schemas.microsoft.com/office/drawing/2014/main" id="{8EC4A5CE-F6E3-4D81-9DDB-53724988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7910" y="2414751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51D8D99-827E-4977-9321-0A130C94BFD2}"/>
                </a:ext>
              </a:extLst>
            </p:cNvPr>
            <p:cNvSpPr/>
            <p:nvPr/>
          </p:nvSpPr>
          <p:spPr bwMode="auto">
            <a:xfrm>
              <a:off x="954722" y="1962026"/>
              <a:ext cx="1889357" cy="1889357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BABD52-EA09-4E5D-9977-87145B6A1C8D}"/>
                </a:ext>
              </a:extLst>
            </p:cNvPr>
            <p:cNvSpPr/>
            <p:nvPr/>
          </p:nvSpPr>
          <p:spPr bwMode="auto">
            <a:xfrm>
              <a:off x="9515578" y="1962026"/>
              <a:ext cx="1889357" cy="1889357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19D3E9-CB20-43A6-ACF8-B76C70A0B9A6}"/>
                </a:ext>
              </a:extLst>
            </p:cNvPr>
            <p:cNvSpPr/>
            <p:nvPr/>
          </p:nvSpPr>
          <p:spPr bwMode="auto">
            <a:xfrm>
              <a:off x="7375364" y="1962026"/>
              <a:ext cx="1889357" cy="1889357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E9186D-AD31-4B61-848F-78D5247AC852}"/>
                </a:ext>
              </a:extLst>
            </p:cNvPr>
            <p:cNvSpPr/>
            <p:nvPr/>
          </p:nvSpPr>
          <p:spPr bwMode="auto">
            <a:xfrm>
              <a:off x="5235150" y="1962026"/>
              <a:ext cx="1889357" cy="1889357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1C0800-E8FF-4575-B1F7-28BFA4632001}"/>
                </a:ext>
              </a:extLst>
            </p:cNvPr>
            <p:cNvSpPr/>
            <p:nvPr/>
          </p:nvSpPr>
          <p:spPr bwMode="auto">
            <a:xfrm>
              <a:off x="3094936" y="1962026"/>
              <a:ext cx="1889357" cy="1889357"/>
            </a:xfrm>
            <a:prstGeom prst="ellips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6" name="Graphic 35" descr="User with solid fill">
              <a:extLst>
                <a:ext uri="{FF2B5EF4-FFF2-40B4-BE49-F238E27FC236}">
                  <a16:creationId xmlns:a16="http://schemas.microsoft.com/office/drawing/2014/main" id="{9E5508FB-2C6D-473E-9C95-416F408E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5521" y="2414751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le profile with solid fill">
              <a:extLst>
                <a:ext uri="{FF2B5EF4-FFF2-40B4-BE49-F238E27FC236}">
                  <a16:creationId xmlns:a16="http://schemas.microsoft.com/office/drawing/2014/main" id="{4D2ED7B2-D146-4591-9755-25AE18947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48552" y="2414751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emale Profile with solid fill">
              <a:extLst>
                <a:ext uri="{FF2B5EF4-FFF2-40B4-BE49-F238E27FC236}">
                  <a16:creationId xmlns:a16="http://schemas.microsoft.com/office/drawing/2014/main" id="{D8159B40-BB0A-4CBA-8D7B-D7707F4B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8338" y="2414751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Male profile with solid fill">
              <a:extLst>
                <a:ext uri="{FF2B5EF4-FFF2-40B4-BE49-F238E27FC236}">
                  <a16:creationId xmlns:a16="http://schemas.microsoft.com/office/drawing/2014/main" id="{CD9F2C6D-B0AF-4869-AAC1-5406BB0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6395" y="2414751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Tools with solid fill">
              <a:extLst>
                <a:ext uri="{FF2B5EF4-FFF2-40B4-BE49-F238E27FC236}">
                  <a16:creationId xmlns:a16="http://schemas.microsoft.com/office/drawing/2014/main" id="{716A1A10-F91B-429C-A9A1-12440D6E4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45044" y="2861654"/>
              <a:ext cx="457200" cy="457200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902F3CF-971E-4862-9B7B-6373E02D2C21}"/>
                </a:ext>
              </a:extLst>
            </p:cNvPr>
            <p:cNvGrpSpPr/>
            <p:nvPr/>
          </p:nvGrpSpPr>
          <p:grpSpPr>
            <a:xfrm>
              <a:off x="10519275" y="2837421"/>
              <a:ext cx="546801" cy="559866"/>
              <a:chOff x="7370512" y="5817979"/>
              <a:chExt cx="734758" cy="73475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473509A-2CB4-4740-A553-40F3942B6F0A}"/>
                  </a:ext>
                </a:extLst>
              </p:cNvPr>
              <p:cNvSpPr/>
              <p:nvPr/>
            </p:nvSpPr>
            <p:spPr bwMode="auto">
              <a:xfrm>
                <a:off x="7464185" y="5963139"/>
                <a:ext cx="547414" cy="3512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2FCFB6-3060-4470-A884-D65103E83DE8}"/>
                  </a:ext>
                </a:extLst>
              </p:cNvPr>
              <p:cNvGrpSpPr/>
              <p:nvPr/>
            </p:nvGrpSpPr>
            <p:grpSpPr>
              <a:xfrm>
                <a:off x="7370512" y="5817979"/>
                <a:ext cx="734758" cy="734758"/>
                <a:chOff x="6768141" y="4590904"/>
                <a:chExt cx="2160861" cy="2160861"/>
              </a:xfrm>
            </p:grpSpPr>
            <p:pic>
              <p:nvPicPr>
                <p:cNvPr id="50" name="Graphic 49" descr="Monitor with solid fill">
                  <a:extLst>
                    <a:ext uri="{FF2B5EF4-FFF2-40B4-BE49-F238E27FC236}">
                      <a16:creationId xmlns:a16="http://schemas.microsoft.com/office/drawing/2014/main" id="{B91F3F9D-FC05-4910-A324-E14E776A00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141" y="4590904"/>
                  <a:ext cx="2160861" cy="2160861"/>
                </a:xfrm>
                <a:prstGeom prst="rect">
                  <a:avLst/>
                </a:prstGeom>
              </p:spPr>
            </p:pic>
            <p:pic>
              <p:nvPicPr>
                <p:cNvPr id="52" name="Graphic 51" descr="Network diagram with solid fill">
                  <a:extLst>
                    <a:ext uri="{FF2B5EF4-FFF2-40B4-BE49-F238E27FC236}">
                      <a16:creationId xmlns:a16="http://schemas.microsoft.com/office/drawing/2014/main" id="{E41732E2-29E1-4D58-A0F0-DCBE8F03E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357000" y="5060902"/>
                  <a:ext cx="1011679" cy="10116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Graphic 60" descr="Business Growth with solid fill">
              <a:extLst>
                <a:ext uri="{FF2B5EF4-FFF2-40B4-BE49-F238E27FC236}">
                  <a16:creationId xmlns:a16="http://schemas.microsoft.com/office/drawing/2014/main" id="{A13559E7-2FB5-47EA-9CCA-D1FC4241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33323" y="2815934"/>
              <a:ext cx="548640" cy="548640"/>
            </a:xfrm>
            <a:prstGeom prst="rect">
              <a:avLst/>
            </a:prstGeom>
          </p:spPr>
        </p:pic>
        <p:pic>
          <p:nvPicPr>
            <p:cNvPr id="65" name="Graphic 64" descr="Flask with solid fill">
              <a:extLst>
                <a:ext uri="{FF2B5EF4-FFF2-40B4-BE49-F238E27FC236}">
                  <a16:creationId xmlns:a16="http://schemas.microsoft.com/office/drawing/2014/main" id="{AB8B6DA3-E02D-4451-9194-A99285055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99527" y="2815934"/>
              <a:ext cx="548640" cy="548640"/>
            </a:xfrm>
            <a:prstGeom prst="rect">
              <a:avLst/>
            </a:prstGeom>
          </p:spPr>
        </p:pic>
        <p:pic>
          <p:nvPicPr>
            <p:cNvPr id="63" name="Graphic 62" descr="Bar graph with upward trend with solid fill">
              <a:extLst>
                <a:ext uri="{FF2B5EF4-FFF2-40B4-BE49-F238E27FC236}">
                  <a16:creationId xmlns:a16="http://schemas.microsoft.com/office/drawing/2014/main" id="{1484E0A8-4DEA-469B-BB31-31387BE44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087925" y="2815934"/>
              <a:ext cx="548640" cy="548640"/>
            </a:xfrm>
            <a:prstGeom prst="rect">
              <a:avLst/>
            </a:prstGeom>
          </p:spPr>
        </p:pic>
      </p:grpSp>
      <p:grpSp>
        <p:nvGrpSpPr>
          <p:cNvPr id="67" name="Group 66" descr="Text box containing data roles beginning with Business Analyst, followed by Data Analyst, Data Engineer, Data Scientist, and Database Administrator.">
            <a:extLst>
              <a:ext uri="{FF2B5EF4-FFF2-40B4-BE49-F238E27FC236}">
                <a16:creationId xmlns:a16="http://schemas.microsoft.com/office/drawing/2014/main" id="{C1945022-42F8-44A4-A2B6-21224B52957A}"/>
              </a:ext>
            </a:extLst>
          </p:cNvPr>
          <p:cNvGrpSpPr/>
          <p:nvPr/>
        </p:nvGrpSpPr>
        <p:grpSpPr>
          <a:xfrm>
            <a:off x="638877" y="3987654"/>
            <a:ext cx="11092895" cy="1037207"/>
            <a:chOff x="638877" y="3987654"/>
            <a:chExt cx="11092895" cy="10372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AA3A98-4D5E-4C78-A24E-0A171E51B0B2}"/>
                </a:ext>
              </a:extLst>
            </p:cNvPr>
            <p:cNvSpPr txBox="1"/>
            <p:nvPr/>
          </p:nvSpPr>
          <p:spPr>
            <a:xfrm>
              <a:off x="638877" y="3987654"/>
              <a:ext cx="2597865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Business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Analyst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7D3211-C848-4452-846F-02B7575B22DA}"/>
                </a:ext>
              </a:extLst>
            </p:cNvPr>
            <p:cNvSpPr txBox="1"/>
            <p:nvPr/>
          </p:nvSpPr>
          <p:spPr>
            <a:xfrm>
              <a:off x="2779091" y="3987654"/>
              <a:ext cx="2597865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Analyst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19E39D-9F9A-4FD5-8B3E-C758878C4DEA}"/>
                </a:ext>
              </a:extLst>
            </p:cNvPr>
            <p:cNvSpPr txBox="1"/>
            <p:nvPr/>
          </p:nvSpPr>
          <p:spPr>
            <a:xfrm>
              <a:off x="4919304" y="3987654"/>
              <a:ext cx="2597865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Engineer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740C7-A472-409A-BFA6-F43AB538FAFA}"/>
                </a:ext>
              </a:extLst>
            </p:cNvPr>
            <p:cNvSpPr txBox="1"/>
            <p:nvPr/>
          </p:nvSpPr>
          <p:spPr>
            <a:xfrm>
              <a:off x="7095181" y="3987654"/>
              <a:ext cx="2597865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Scientist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1BC69-0BA2-4210-B4F0-FBB819CC5727}"/>
                </a:ext>
              </a:extLst>
            </p:cNvPr>
            <p:cNvSpPr txBox="1"/>
            <p:nvPr/>
          </p:nvSpPr>
          <p:spPr>
            <a:xfrm>
              <a:off x="9265558" y="3987654"/>
              <a:ext cx="2466214" cy="103720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Administrator	</a:t>
              </a:r>
            </a:p>
          </p:txBody>
        </p:sp>
      </p:grpSp>
      <p:grpSp>
        <p:nvGrpSpPr>
          <p:cNvPr id="78" name="Group 77" descr="Text box containing exams associated with each role. Data Analyst is associated with DA-100, Data Engineer is DP-203, Data Scientist is DP-100, and Database Administrator is DP-300.">
            <a:extLst>
              <a:ext uri="{FF2B5EF4-FFF2-40B4-BE49-F238E27FC236}">
                <a16:creationId xmlns:a16="http://schemas.microsoft.com/office/drawing/2014/main" id="{E9BA9C77-7C08-439F-8741-4139B6E8578B}"/>
              </a:ext>
            </a:extLst>
          </p:cNvPr>
          <p:cNvGrpSpPr/>
          <p:nvPr/>
        </p:nvGrpSpPr>
        <p:grpSpPr>
          <a:xfrm>
            <a:off x="768990" y="5204375"/>
            <a:ext cx="10898494" cy="627864"/>
            <a:chOff x="768990" y="5204375"/>
            <a:chExt cx="10898494" cy="627864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E1D97B4-C25A-4CCF-8DF1-2B76B4B7C8A3}"/>
                </a:ext>
              </a:extLst>
            </p:cNvPr>
            <p:cNvSpPr/>
            <p:nvPr/>
          </p:nvSpPr>
          <p:spPr bwMode="auto">
            <a:xfrm>
              <a:off x="768990" y="5219526"/>
              <a:ext cx="10898494" cy="569470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2F2D52-F39B-4D94-8EC0-CA81BA9643BB}"/>
                </a:ext>
              </a:extLst>
            </p:cNvPr>
            <p:cNvSpPr txBox="1"/>
            <p:nvPr/>
          </p:nvSpPr>
          <p:spPr>
            <a:xfrm>
              <a:off x="2811561" y="5204375"/>
              <a:ext cx="2597865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DA-100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5D8D5E9-0EF0-4187-8453-7817C9398CDE}"/>
                </a:ext>
              </a:extLst>
            </p:cNvPr>
            <p:cNvSpPr txBox="1"/>
            <p:nvPr/>
          </p:nvSpPr>
          <p:spPr>
            <a:xfrm>
              <a:off x="4919304" y="5204375"/>
              <a:ext cx="2597865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DP-203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E8C747-DA5D-40C4-9B20-5BF4EB7FCA8F}"/>
                </a:ext>
              </a:extLst>
            </p:cNvPr>
            <p:cNvSpPr txBox="1"/>
            <p:nvPr/>
          </p:nvSpPr>
          <p:spPr>
            <a:xfrm>
              <a:off x="7095180" y="5204375"/>
              <a:ext cx="2597865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DP-100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9A3F0D-684A-4B50-A9D2-B7292EEC585D}"/>
                </a:ext>
              </a:extLst>
            </p:cNvPr>
            <p:cNvSpPr txBox="1"/>
            <p:nvPr/>
          </p:nvSpPr>
          <p:spPr>
            <a:xfrm>
              <a:off x="9052318" y="5204375"/>
              <a:ext cx="2597865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DP-300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3805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of a Data Analyst</a:t>
            </a:r>
          </a:p>
        </p:txBody>
      </p:sp>
      <p:grpSp>
        <p:nvGrpSpPr>
          <p:cNvPr id="2" name="Group 1" descr="Image containing icons and text outlining the tasks of a data analyst. Tasks are prepare, model, visualize, analyze, and manage.">
            <a:extLst>
              <a:ext uri="{FF2B5EF4-FFF2-40B4-BE49-F238E27FC236}">
                <a16:creationId xmlns:a16="http://schemas.microsoft.com/office/drawing/2014/main" id="{431E4348-206B-4A02-BB58-356DD8226515}"/>
              </a:ext>
            </a:extLst>
          </p:cNvPr>
          <p:cNvGrpSpPr/>
          <p:nvPr/>
        </p:nvGrpSpPr>
        <p:grpSpPr>
          <a:xfrm>
            <a:off x="1276851" y="1256766"/>
            <a:ext cx="8531051" cy="5270545"/>
            <a:chOff x="1393706" y="1289896"/>
            <a:chExt cx="8531051" cy="52705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215D22-0FE7-4740-A1CD-E9C208786AB6}"/>
                </a:ext>
              </a:extLst>
            </p:cNvPr>
            <p:cNvSpPr txBox="1"/>
            <p:nvPr/>
          </p:nvSpPr>
          <p:spPr>
            <a:xfrm>
              <a:off x="2575356" y="1289896"/>
              <a:ext cx="4319922" cy="527054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Prepare</a:t>
              </a:r>
            </a:p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Model</a:t>
              </a:r>
            </a:p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Visualize</a:t>
              </a:r>
            </a:p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Analyze</a:t>
              </a:r>
            </a:p>
            <a:p>
              <a:pPr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Manage</a:t>
              </a:r>
            </a:p>
          </p:txBody>
        </p:sp>
        <p:grpSp>
          <p:nvGrpSpPr>
            <p:cNvPr id="80" name="Group 79" descr="Icons representing the tasks of a data analyst. Prepare, model, visualize, analyze, and manage data.">
              <a:extLst>
                <a:ext uri="{FF2B5EF4-FFF2-40B4-BE49-F238E27FC236}">
                  <a16:creationId xmlns:a16="http://schemas.microsoft.com/office/drawing/2014/main" id="{9C03E6AA-5AD5-4D38-9CB5-0FE2DECB4F72}"/>
                </a:ext>
              </a:extLst>
            </p:cNvPr>
            <p:cNvGrpSpPr/>
            <p:nvPr/>
          </p:nvGrpSpPr>
          <p:grpSpPr>
            <a:xfrm>
              <a:off x="1393706" y="1485671"/>
              <a:ext cx="851604" cy="4978640"/>
              <a:chOff x="1393706" y="1485671"/>
              <a:chExt cx="851604" cy="497864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9887B33-94C7-4E79-8797-1892549E1F26}"/>
                  </a:ext>
                </a:extLst>
              </p:cNvPr>
              <p:cNvGrpSpPr/>
              <p:nvPr/>
            </p:nvGrpSpPr>
            <p:grpSpPr>
              <a:xfrm>
                <a:off x="1393706" y="1485671"/>
                <a:ext cx="851604" cy="851604"/>
                <a:chOff x="453624" y="1818174"/>
                <a:chExt cx="868680" cy="86868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D25B66B-012B-497C-A936-1643C38F8FD5}"/>
                    </a:ext>
                  </a:extLst>
                </p:cNvPr>
                <p:cNvSpPr/>
                <p:nvPr/>
              </p:nvSpPr>
              <p:spPr bwMode="auto">
                <a:xfrm>
                  <a:off x="453624" y="1818174"/>
                  <a:ext cx="868680" cy="86868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EAEAEA">
                      <a:lumMod val="9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2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6" name="binary" title="Icon of binary code, ones and zeros">
                  <a:extLst>
                    <a:ext uri="{FF2B5EF4-FFF2-40B4-BE49-F238E27FC236}">
                      <a16:creationId xmlns:a16="http://schemas.microsoft.com/office/drawing/2014/main" id="{E3A71FDB-0528-41A3-9FC9-3D115C04AD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9364" y="2055119"/>
                  <a:ext cx="457200" cy="394791"/>
                </a:xfrm>
                <a:custGeom>
                  <a:avLst/>
                  <a:gdLst>
                    <a:gd name="T0" fmla="*/ 0 w 245"/>
                    <a:gd name="T1" fmla="*/ 48 h 212"/>
                    <a:gd name="T2" fmla="*/ 92 w 245"/>
                    <a:gd name="T3" fmla="*/ 48 h 212"/>
                    <a:gd name="T4" fmla="*/ 183 w 245"/>
                    <a:gd name="T5" fmla="*/ 48 h 212"/>
                    <a:gd name="T6" fmla="*/ 62 w 245"/>
                    <a:gd name="T7" fmla="*/ 15 h 212"/>
                    <a:gd name="T8" fmla="*/ 46 w 245"/>
                    <a:gd name="T9" fmla="*/ 0 h 212"/>
                    <a:gd name="T10" fmla="*/ 30 w 245"/>
                    <a:gd name="T11" fmla="*/ 33 h 212"/>
                    <a:gd name="T12" fmla="*/ 46 w 245"/>
                    <a:gd name="T13" fmla="*/ 49 h 212"/>
                    <a:gd name="T14" fmla="*/ 153 w 245"/>
                    <a:gd name="T15" fmla="*/ 33 h 212"/>
                    <a:gd name="T16" fmla="*/ 137 w 245"/>
                    <a:gd name="T17" fmla="*/ 0 h 212"/>
                    <a:gd name="T18" fmla="*/ 122 w 245"/>
                    <a:gd name="T19" fmla="*/ 15 h 212"/>
                    <a:gd name="T20" fmla="*/ 137 w 245"/>
                    <a:gd name="T21" fmla="*/ 49 h 212"/>
                    <a:gd name="T22" fmla="*/ 153 w 245"/>
                    <a:gd name="T23" fmla="*/ 33 h 212"/>
                    <a:gd name="T24" fmla="*/ 245 w 245"/>
                    <a:gd name="T25" fmla="*/ 15 h 212"/>
                    <a:gd name="T26" fmla="*/ 229 w 245"/>
                    <a:gd name="T27" fmla="*/ 0 h 212"/>
                    <a:gd name="T28" fmla="*/ 213 w 245"/>
                    <a:gd name="T29" fmla="*/ 33 h 212"/>
                    <a:gd name="T30" fmla="*/ 229 w 245"/>
                    <a:gd name="T31" fmla="*/ 49 h 212"/>
                    <a:gd name="T32" fmla="*/ 0 w 245"/>
                    <a:gd name="T33" fmla="*/ 163 h 212"/>
                    <a:gd name="T34" fmla="*/ 92 w 245"/>
                    <a:gd name="T35" fmla="*/ 163 h 212"/>
                    <a:gd name="T36" fmla="*/ 183 w 245"/>
                    <a:gd name="T37" fmla="*/ 163 h 212"/>
                    <a:gd name="T38" fmla="*/ 62 w 245"/>
                    <a:gd name="T39" fmla="*/ 196 h 212"/>
                    <a:gd name="T40" fmla="*/ 46 w 245"/>
                    <a:gd name="T41" fmla="*/ 163 h 212"/>
                    <a:gd name="T42" fmla="*/ 30 w 245"/>
                    <a:gd name="T43" fmla="*/ 179 h 212"/>
                    <a:gd name="T44" fmla="*/ 46 w 245"/>
                    <a:gd name="T45" fmla="*/ 212 h 212"/>
                    <a:gd name="T46" fmla="*/ 62 w 245"/>
                    <a:gd name="T47" fmla="*/ 196 h 212"/>
                    <a:gd name="T48" fmla="*/ 153 w 245"/>
                    <a:gd name="T49" fmla="*/ 179 h 212"/>
                    <a:gd name="T50" fmla="*/ 137 w 245"/>
                    <a:gd name="T51" fmla="*/ 163 h 212"/>
                    <a:gd name="T52" fmla="*/ 122 w 245"/>
                    <a:gd name="T53" fmla="*/ 196 h 212"/>
                    <a:gd name="T54" fmla="*/ 137 w 245"/>
                    <a:gd name="T55" fmla="*/ 212 h 212"/>
                    <a:gd name="T56" fmla="*/ 245 w 245"/>
                    <a:gd name="T57" fmla="*/ 196 h 212"/>
                    <a:gd name="T58" fmla="*/ 229 w 245"/>
                    <a:gd name="T59" fmla="*/ 163 h 212"/>
                    <a:gd name="T60" fmla="*/ 213 w 245"/>
                    <a:gd name="T61" fmla="*/ 179 h 212"/>
                    <a:gd name="T62" fmla="*/ 229 w 245"/>
                    <a:gd name="T63" fmla="*/ 212 h 212"/>
                    <a:gd name="T64" fmla="*/ 245 w 245"/>
                    <a:gd name="T65" fmla="*/ 196 h 212"/>
                    <a:gd name="T66" fmla="*/ 62 w 245"/>
                    <a:gd name="T67" fmla="*/ 131 h 212"/>
                    <a:gd name="T68" fmla="*/ 153 w 245"/>
                    <a:gd name="T69" fmla="*/ 131 h 212"/>
                    <a:gd name="T70" fmla="*/ 32 w 245"/>
                    <a:gd name="T71" fmla="*/ 98 h 212"/>
                    <a:gd name="T72" fmla="*/ 16 w 245"/>
                    <a:gd name="T73" fmla="*/ 83 h 212"/>
                    <a:gd name="T74" fmla="*/ 0 w 245"/>
                    <a:gd name="T75" fmla="*/ 116 h 212"/>
                    <a:gd name="T76" fmla="*/ 16 w 245"/>
                    <a:gd name="T77" fmla="*/ 132 h 212"/>
                    <a:gd name="T78" fmla="*/ 123 w 245"/>
                    <a:gd name="T79" fmla="*/ 116 h 212"/>
                    <a:gd name="T80" fmla="*/ 107 w 245"/>
                    <a:gd name="T81" fmla="*/ 83 h 212"/>
                    <a:gd name="T82" fmla="*/ 92 w 245"/>
                    <a:gd name="T83" fmla="*/ 98 h 212"/>
                    <a:gd name="T84" fmla="*/ 107 w 245"/>
                    <a:gd name="T85" fmla="*/ 132 h 212"/>
                    <a:gd name="T86" fmla="*/ 123 w 245"/>
                    <a:gd name="T87" fmla="*/ 116 h 212"/>
                    <a:gd name="T88" fmla="*/ 215 w 245"/>
                    <a:gd name="T89" fmla="*/ 98 h 212"/>
                    <a:gd name="T90" fmla="*/ 199 w 245"/>
                    <a:gd name="T91" fmla="*/ 83 h 212"/>
                    <a:gd name="T92" fmla="*/ 183 w 245"/>
                    <a:gd name="T93" fmla="*/ 116 h 212"/>
                    <a:gd name="T94" fmla="*/ 199 w 245"/>
                    <a:gd name="T95" fmla="*/ 132 h 212"/>
                    <a:gd name="T96" fmla="*/ 245 w 245"/>
                    <a:gd name="T97" fmla="*/ 83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45" h="212">
                      <a:moveTo>
                        <a:pt x="0" y="0"/>
                      </a:move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92" y="0"/>
                      </a:moveTo>
                      <a:cubicBezTo>
                        <a:pt x="92" y="48"/>
                        <a:pt x="92" y="48"/>
                        <a:pt x="92" y="48"/>
                      </a:cubicBezTo>
                      <a:moveTo>
                        <a:pt x="183" y="0"/>
                      </a:moveTo>
                      <a:cubicBezTo>
                        <a:pt x="183" y="48"/>
                        <a:pt x="183" y="48"/>
                        <a:pt x="183" y="48"/>
                      </a:cubicBezTo>
                      <a:moveTo>
                        <a:pt x="62" y="33"/>
                      </a:moveTo>
                      <a:cubicBezTo>
                        <a:pt x="62" y="15"/>
                        <a:pt x="62" y="15"/>
                        <a:pt x="62" y="15"/>
                      </a:cubicBezTo>
                      <a:cubicBezTo>
                        <a:pt x="62" y="7"/>
                        <a:pt x="55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37" y="0"/>
                        <a:pt x="30" y="7"/>
                        <a:pt x="30" y="15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41"/>
                        <a:pt x="37" y="49"/>
                        <a:pt x="46" y="49"/>
                      </a:cubicBezTo>
                      <a:cubicBezTo>
                        <a:pt x="46" y="49"/>
                        <a:pt x="46" y="49"/>
                        <a:pt x="46" y="49"/>
                      </a:cubicBezTo>
                      <a:cubicBezTo>
                        <a:pt x="55" y="49"/>
                        <a:pt x="62" y="41"/>
                        <a:pt x="62" y="33"/>
                      </a:cubicBezTo>
                      <a:close/>
                      <a:moveTo>
                        <a:pt x="153" y="33"/>
                      </a:moveTo>
                      <a:cubicBezTo>
                        <a:pt x="153" y="15"/>
                        <a:pt x="153" y="15"/>
                        <a:pt x="153" y="15"/>
                      </a:cubicBezTo>
                      <a:cubicBezTo>
                        <a:pt x="153" y="7"/>
                        <a:pt x="146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29" y="0"/>
                        <a:pt x="122" y="7"/>
                        <a:pt x="122" y="15"/>
                      </a:cubicBezTo>
                      <a:cubicBezTo>
                        <a:pt x="122" y="33"/>
                        <a:pt x="122" y="33"/>
                        <a:pt x="122" y="33"/>
                      </a:cubicBezTo>
                      <a:cubicBezTo>
                        <a:pt x="122" y="41"/>
                        <a:pt x="129" y="49"/>
                        <a:pt x="137" y="49"/>
                      </a:cubicBezTo>
                      <a:cubicBezTo>
                        <a:pt x="137" y="49"/>
                        <a:pt x="137" y="49"/>
                        <a:pt x="137" y="49"/>
                      </a:cubicBezTo>
                      <a:cubicBezTo>
                        <a:pt x="146" y="49"/>
                        <a:pt x="153" y="41"/>
                        <a:pt x="153" y="33"/>
                      </a:cubicBezTo>
                      <a:close/>
                      <a:moveTo>
                        <a:pt x="245" y="33"/>
                      </a:moveTo>
                      <a:cubicBezTo>
                        <a:pt x="245" y="15"/>
                        <a:pt x="245" y="15"/>
                        <a:pt x="245" y="15"/>
                      </a:cubicBezTo>
                      <a:cubicBezTo>
                        <a:pt x="245" y="7"/>
                        <a:pt x="237" y="0"/>
                        <a:pt x="229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20" y="0"/>
                        <a:pt x="213" y="7"/>
                        <a:pt x="213" y="15"/>
                      </a:cubicBezTo>
                      <a:cubicBezTo>
                        <a:pt x="213" y="33"/>
                        <a:pt x="213" y="33"/>
                        <a:pt x="213" y="33"/>
                      </a:cubicBezTo>
                      <a:cubicBezTo>
                        <a:pt x="213" y="41"/>
                        <a:pt x="220" y="49"/>
                        <a:pt x="229" y="49"/>
                      </a:cubicBezTo>
                      <a:cubicBezTo>
                        <a:pt x="229" y="49"/>
                        <a:pt x="229" y="49"/>
                        <a:pt x="229" y="49"/>
                      </a:cubicBezTo>
                      <a:cubicBezTo>
                        <a:pt x="237" y="49"/>
                        <a:pt x="245" y="41"/>
                        <a:pt x="245" y="33"/>
                      </a:cubicBezTo>
                      <a:close/>
                      <a:moveTo>
                        <a:pt x="0" y="163"/>
                      </a:moveTo>
                      <a:cubicBezTo>
                        <a:pt x="0" y="212"/>
                        <a:pt x="0" y="212"/>
                        <a:pt x="0" y="212"/>
                      </a:cubicBezTo>
                      <a:moveTo>
                        <a:pt x="92" y="163"/>
                      </a:moveTo>
                      <a:cubicBezTo>
                        <a:pt x="92" y="212"/>
                        <a:pt x="92" y="212"/>
                        <a:pt x="92" y="212"/>
                      </a:cubicBezTo>
                      <a:moveTo>
                        <a:pt x="183" y="163"/>
                      </a:moveTo>
                      <a:cubicBezTo>
                        <a:pt x="183" y="212"/>
                        <a:pt x="183" y="212"/>
                        <a:pt x="183" y="212"/>
                      </a:cubicBezTo>
                      <a:moveTo>
                        <a:pt x="62" y="196"/>
                      </a:moveTo>
                      <a:cubicBezTo>
                        <a:pt x="62" y="179"/>
                        <a:pt x="62" y="179"/>
                        <a:pt x="62" y="179"/>
                      </a:cubicBezTo>
                      <a:cubicBezTo>
                        <a:pt x="62" y="170"/>
                        <a:pt x="55" y="163"/>
                        <a:pt x="46" y="163"/>
                      </a:cubicBezTo>
                      <a:cubicBezTo>
                        <a:pt x="46" y="163"/>
                        <a:pt x="46" y="163"/>
                        <a:pt x="46" y="163"/>
                      </a:cubicBezTo>
                      <a:cubicBezTo>
                        <a:pt x="37" y="163"/>
                        <a:pt x="30" y="170"/>
                        <a:pt x="30" y="179"/>
                      </a:cubicBezTo>
                      <a:cubicBezTo>
                        <a:pt x="30" y="196"/>
                        <a:pt x="30" y="196"/>
                        <a:pt x="30" y="196"/>
                      </a:cubicBezTo>
                      <a:cubicBezTo>
                        <a:pt x="30" y="205"/>
                        <a:pt x="37" y="212"/>
                        <a:pt x="46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55" y="212"/>
                        <a:pt x="62" y="205"/>
                        <a:pt x="62" y="196"/>
                      </a:cubicBezTo>
                      <a:close/>
                      <a:moveTo>
                        <a:pt x="153" y="196"/>
                      </a:moveTo>
                      <a:cubicBezTo>
                        <a:pt x="153" y="179"/>
                        <a:pt x="153" y="179"/>
                        <a:pt x="153" y="179"/>
                      </a:cubicBezTo>
                      <a:cubicBezTo>
                        <a:pt x="153" y="170"/>
                        <a:pt x="146" y="163"/>
                        <a:pt x="137" y="163"/>
                      </a:cubicBezTo>
                      <a:cubicBezTo>
                        <a:pt x="137" y="163"/>
                        <a:pt x="137" y="163"/>
                        <a:pt x="137" y="163"/>
                      </a:cubicBezTo>
                      <a:cubicBezTo>
                        <a:pt x="129" y="163"/>
                        <a:pt x="122" y="170"/>
                        <a:pt x="122" y="179"/>
                      </a:cubicBezTo>
                      <a:cubicBezTo>
                        <a:pt x="122" y="196"/>
                        <a:pt x="122" y="196"/>
                        <a:pt x="122" y="196"/>
                      </a:cubicBezTo>
                      <a:cubicBezTo>
                        <a:pt x="122" y="205"/>
                        <a:pt x="129" y="212"/>
                        <a:pt x="137" y="212"/>
                      </a:cubicBezTo>
                      <a:cubicBezTo>
                        <a:pt x="137" y="212"/>
                        <a:pt x="137" y="212"/>
                        <a:pt x="137" y="212"/>
                      </a:cubicBezTo>
                      <a:cubicBezTo>
                        <a:pt x="146" y="212"/>
                        <a:pt x="153" y="205"/>
                        <a:pt x="153" y="196"/>
                      </a:cubicBezTo>
                      <a:close/>
                      <a:moveTo>
                        <a:pt x="245" y="196"/>
                      </a:moveTo>
                      <a:cubicBezTo>
                        <a:pt x="245" y="179"/>
                        <a:pt x="245" y="179"/>
                        <a:pt x="245" y="179"/>
                      </a:cubicBezTo>
                      <a:cubicBezTo>
                        <a:pt x="245" y="170"/>
                        <a:pt x="237" y="163"/>
                        <a:pt x="229" y="163"/>
                      </a:cubicBezTo>
                      <a:cubicBezTo>
                        <a:pt x="229" y="163"/>
                        <a:pt x="229" y="163"/>
                        <a:pt x="229" y="163"/>
                      </a:cubicBezTo>
                      <a:cubicBezTo>
                        <a:pt x="220" y="163"/>
                        <a:pt x="213" y="170"/>
                        <a:pt x="213" y="179"/>
                      </a:cubicBezTo>
                      <a:cubicBezTo>
                        <a:pt x="213" y="196"/>
                        <a:pt x="213" y="196"/>
                        <a:pt x="213" y="196"/>
                      </a:cubicBezTo>
                      <a:cubicBezTo>
                        <a:pt x="213" y="205"/>
                        <a:pt x="220" y="212"/>
                        <a:pt x="229" y="212"/>
                      </a:cubicBezTo>
                      <a:cubicBezTo>
                        <a:pt x="229" y="212"/>
                        <a:pt x="229" y="212"/>
                        <a:pt x="229" y="212"/>
                      </a:cubicBezTo>
                      <a:cubicBezTo>
                        <a:pt x="237" y="212"/>
                        <a:pt x="245" y="205"/>
                        <a:pt x="245" y="196"/>
                      </a:cubicBezTo>
                      <a:close/>
                      <a:moveTo>
                        <a:pt x="62" y="83"/>
                      </a:moveTo>
                      <a:cubicBezTo>
                        <a:pt x="62" y="131"/>
                        <a:pt x="62" y="131"/>
                        <a:pt x="62" y="131"/>
                      </a:cubicBezTo>
                      <a:moveTo>
                        <a:pt x="153" y="83"/>
                      </a:moveTo>
                      <a:cubicBezTo>
                        <a:pt x="153" y="131"/>
                        <a:pt x="153" y="131"/>
                        <a:pt x="153" y="131"/>
                      </a:cubicBezTo>
                      <a:moveTo>
                        <a:pt x="32" y="116"/>
                      </a:moveTo>
                      <a:cubicBezTo>
                        <a:pt x="32" y="98"/>
                        <a:pt x="32" y="98"/>
                        <a:pt x="32" y="98"/>
                      </a:cubicBezTo>
                      <a:cubicBezTo>
                        <a:pt x="32" y="90"/>
                        <a:pt x="25" y="83"/>
                        <a:pt x="16" y="83"/>
                      </a:cubicBezTo>
                      <a:cubicBezTo>
                        <a:pt x="16" y="83"/>
                        <a:pt x="16" y="83"/>
                        <a:pt x="16" y="83"/>
                      </a:cubicBezTo>
                      <a:cubicBezTo>
                        <a:pt x="7" y="83"/>
                        <a:pt x="0" y="90"/>
                        <a:pt x="0" y="98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4"/>
                        <a:pt x="7" y="132"/>
                        <a:pt x="16" y="132"/>
                      </a:cubicBezTo>
                      <a:cubicBezTo>
                        <a:pt x="16" y="132"/>
                        <a:pt x="16" y="132"/>
                        <a:pt x="16" y="132"/>
                      </a:cubicBezTo>
                      <a:cubicBezTo>
                        <a:pt x="25" y="132"/>
                        <a:pt x="32" y="124"/>
                        <a:pt x="32" y="116"/>
                      </a:cubicBezTo>
                      <a:close/>
                      <a:moveTo>
                        <a:pt x="123" y="116"/>
                      </a:moveTo>
                      <a:cubicBezTo>
                        <a:pt x="123" y="98"/>
                        <a:pt x="123" y="98"/>
                        <a:pt x="123" y="98"/>
                      </a:cubicBezTo>
                      <a:cubicBezTo>
                        <a:pt x="123" y="90"/>
                        <a:pt x="116" y="83"/>
                        <a:pt x="107" y="83"/>
                      </a:cubicBezTo>
                      <a:cubicBezTo>
                        <a:pt x="107" y="83"/>
                        <a:pt x="107" y="83"/>
                        <a:pt x="107" y="83"/>
                      </a:cubicBezTo>
                      <a:cubicBezTo>
                        <a:pt x="99" y="83"/>
                        <a:pt x="92" y="90"/>
                        <a:pt x="92" y="98"/>
                      </a:cubicBezTo>
                      <a:cubicBezTo>
                        <a:pt x="92" y="116"/>
                        <a:pt x="92" y="116"/>
                        <a:pt x="92" y="116"/>
                      </a:cubicBezTo>
                      <a:cubicBezTo>
                        <a:pt x="92" y="124"/>
                        <a:pt x="99" y="132"/>
                        <a:pt x="107" y="132"/>
                      </a:cubicBezTo>
                      <a:cubicBezTo>
                        <a:pt x="107" y="132"/>
                        <a:pt x="107" y="132"/>
                        <a:pt x="107" y="132"/>
                      </a:cubicBezTo>
                      <a:cubicBezTo>
                        <a:pt x="116" y="132"/>
                        <a:pt x="123" y="124"/>
                        <a:pt x="123" y="116"/>
                      </a:cubicBezTo>
                      <a:close/>
                      <a:moveTo>
                        <a:pt x="215" y="116"/>
                      </a:moveTo>
                      <a:cubicBezTo>
                        <a:pt x="215" y="98"/>
                        <a:pt x="215" y="98"/>
                        <a:pt x="215" y="98"/>
                      </a:cubicBezTo>
                      <a:cubicBezTo>
                        <a:pt x="215" y="90"/>
                        <a:pt x="207" y="83"/>
                        <a:pt x="199" y="83"/>
                      </a:cubicBezTo>
                      <a:cubicBezTo>
                        <a:pt x="199" y="83"/>
                        <a:pt x="199" y="83"/>
                        <a:pt x="199" y="83"/>
                      </a:cubicBezTo>
                      <a:cubicBezTo>
                        <a:pt x="190" y="83"/>
                        <a:pt x="183" y="90"/>
                        <a:pt x="183" y="98"/>
                      </a:cubicBezTo>
                      <a:cubicBezTo>
                        <a:pt x="183" y="116"/>
                        <a:pt x="183" y="116"/>
                        <a:pt x="183" y="116"/>
                      </a:cubicBezTo>
                      <a:cubicBezTo>
                        <a:pt x="183" y="124"/>
                        <a:pt x="190" y="132"/>
                        <a:pt x="199" y="132"/>
                      </a:cubicBezTo>
                      <a:cubicBezTo>
                        <a:pt x="199" y="132"/>
                        <a:pt x="199" y="132"/>
                        <a:pt x="199" y="132"/>
                      </a:cubicBezTo>
                      <a:cubicBezTo>
                        <a:pt x="207" y="132"/>
                        <a:pt x="215" y="124"/>
                        <a:pt x="215" y="116"/>
                      </a:cubicBezTo>
                      <a:close/>
                      <a:moveTo>
                        <a:pt x="245" y="83"/>
                      </a:moveTo>
                      <a:cubicBezTo>
                        <a:pt x="245" y="131"/>
                        <a:pt x="245" y="131"/>
                        <a:pt x="245" y="131"/>
                      </a:cubicBezTo>
                    </a:path>
                  </a:pathLst>
                </a:custGeom>
                <a:noFill/>
                <a:ln w="15875" cap="sq">
                  <a:solidFill>
                    <a:srgbClr val="0778D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2DA0BEE-F470-48FB-9E2B-B38A8FADD9DB}"/>
                  </a:ext>
                </a:extLst>
              </p:cNvPr>
              <p:cNvGrpSpPr/>
              <p:nvPr/>
            </p:nvGrpSpPr>
            <p:grpSpPr>
              <a:xfrm>
                <a:off x="1393706" y="4580948"/>
                <a:ext cx="851604" cy="851604"/>
                <a:chOff x="453624" y="2773764"/>
                <a:chExt cx="868680" cy="86868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8C482BE-1218-4D13-B81D-CB5B79BD0C35}"/>
                    </a:ext>
                  </a:extLst>
                </p:cNvPr>
                <p:cNvSpPr/>
                <p:nvPr/>
              </p:nvSpPr>
              <p:spPr bwMode="auto">
                <a:xfrm>
                  <a:off x="453624" y="2773764"/>
                  <a:ext cx="868680" cy="86868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EAEAEA">
                      <a:lumMod val="9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2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32" name="Beaker_F196" title="Icon of a scientific flask with liquid in it">
                  <a:extLst>
                    <a:ext uri="{FF2B5EF4-FFF2-40B4-BE49-F238E27FC236}">
                      <a16:creationId xmlns:a16="http://schemas.microsoft.com/office/drawing/2014/main" id="{480DB546-0334-45F4-B7C5-0033B5BCABB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0117" y="2979504"/>
                  <a:ext cx="395694" cy="457200"/>
                </a:xfrm>
                <a:custGeom>
                  <a:avLst/>
                  <a:gdLst>
                    <a:gd name="T0" fmla="*/ 2433 w 3250"/>
                    <a:gd name="T1" fmla="*/ 2127 h 3754"/>
                    <a:gd name="T2" fmla="*/ 1894 w 3250"/>
                    <a:gd name="T3" fmla="*/ 2002 h 3754"/>
                    <a:gd name="T4" fmla="*/ 1355 w 3250"/>
                    <a:gd name="T5" fmla="*/ 2252 h 3754"/>
                    <a:gd name="T6" fmla="*/ 817 w 3250"/>
                    <a:gd name="T7" fmla="*/ 2127 h 3754"/>
                    <a:gd name="T8" fmla="*/ 874 w 3250"/>
                    <a:gd name="T9" fmla="*/ 0 h 3754"/>
                    <a:gd name="T10" fmla="*/ 1249 w 3250"/>
                    <a:gd name="T11" fmla="*/ 0 h 3754"/>
                    <a:gd name="T12" fmla="*/ 1249 w 3250"/>
                    <a:gd name="T13" fmla="*/ 1306 h 3754"/>
                    <a:gd name="T14" fmla="*/ 1213 w 3250"/>
                    <a:gd name="T15" fmla="*/ 1437 h 3754"/>
                    <a:gd name="T16" fmla="*/ 100 w 3250"/>
                    <a:gd name="T17" fmla="*/ 3375 h 3754"/>
                    <a:gd name="T18" fmla="*/ 315 w 3250"/>
                    <a:gd name="T19" fmla="*/ 3754 h 3754"/>
                    <a:gd name="T20" fmla="*/ 2936 w 3250"/>
                    <a:gd name="T21" fmla="*/ 3754 h 3754"/>
                    <a:gd name="T22" fmla="*/ 3150 w 3250"/>
                    <a:gd name="T23" fmla="*/ 3376 h 3754"/>
                    <a:gd name="T24" fmla="*/ 2037 w 3250"/>
                    <a:gd name="T25" fmla="*/ 1437 h 3754"/>
                    <a:gd name="T26" fmla="*/ 2000 w 3250"/>
                    <a:gd name="T27" fmla="*/ 1306 h 3754"/>
                    <a:gd name="T28" fmla="*/ 2000 w 3250"/>
                    <a:gd name="T29" fmla="*/ 0 h 3754"/>
                    <a:gd name="T30" fmla="*/ 2376 w 3250"/>
                    <a:gd name="T31" fmla="*/ 0 h 3754"/>
                    <a:gd name="T32" fmla="*/ 874 w 3250"/>
                    <a:gd name="T33" fmla="*/ 3254 h 3754"/>
                    <a:gd name="T34" fmla="*/ 1124 w 3250"/>
                    <a:gd name="T35" fmla="*/ 3254 h 3754"/>
                    <a:gd name="T36" fmla="*/ 1375 w 3250"/>
                    <a:gd name="T37" fmla="*/ 2905 h 3754"/>
                    <a:gd name="T38" fmla="*/ 1625 w 3250"/>
                    <a:gd name="T39" fmla="*/ 2905 h 3754"/>
                    <a:gd name="T40" fmla="*/ 874 w 3250"/>
                    <a:gd name="T41" fmla="*/ 2601 h 3754"/>
                    <a:gd name="T42" fmla="*/ 1124 w 3250"/>
                    <a:gd name="T43" fmla="*/ 2601 h 3754"/>
                    <a:gd name="T44" fmla="*/ 1875 w 3250"/>
                    <a:gd name="T45" fmla="*/ 2655 h 3754"/>
                    <a:gd name="T46" fmla="*/ 2125 w 3250"/>
                    <a:gd name="T47" fmla="*/ 2655 h 3754"/>
                    <a:gd name="T48" fmla="*/ 2376 w 3250"/>
                    <a:gd name="T49" fmla="*/ 3254 h 3754"/>
                    <a:gd name="T50" fmla="*/ 2626 w 3250"/>
                    <a:gd name="T51" fmla="*/ 3254 h 3754"/>
                    <a:gd name="T52" fmla="*/ 1625 w 3250"/>
                    <a:gd name="T53" fmla="*/ 3375 h 3754"/>
                    <a:gd name="T54" fmla="*/ 1875 w 3250"/>
                    <a:gd name="T55" fmla="*/ 3375 h 3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250" h="3754">
                      <a:moveTo>
                        <a:pt x="2433" y="2127"/>
                      </a:moveTo>
                      <a:cubicBezTo>
                        <a:pt x="2433" y="2127"/>
                        <a:pt x="2164" y="2002"/>
                        <a:pt x="1894" y="2002"/>
                      </a:cubicBezTo>
                      <a:cubicBezTo>
                        <a:pt x="1625" y="2002"/>
                        <a:pt x="1625" y="2252"/>
                        <a:pt x="1355" y="2252"/>
                      </a:cubicBezTo>
                      <a:cubicBezTo>
                        <a:pt x="1086" y="2252"/>
                        <a:pt x="817" y="2127"/>
                        <a:pt x="817" y="2127"/>
                      </a:cubicBezTo>
                      <a:moveTo>
                        <a:pt x="874" y="0"/>
                      </a:moveTo>
                      <a:cubicBezTo>
                        <a:pt x="1249" y="0"/>
                        <a:pt x="1249" y="0"/>
                        <a:pt x="1249" y="0"/>
                      </a:cubicBezTo>
                      <a:cubicBezTo>
                        <a:pt x="1249" y="1306"/>
                        <a:pt x="1249" y="1306"/>
                        <a:pt x="1249" y="1306"/>
                      </a:cubicBezTo>
                      <a:cubicBezTo>
                        <a:pt x="1249" y="1352"/>
                        <a:pt x="1237" y="1397"/>
                        <a:pt x="1213" y="1437"/>
                      </a:cubicBezTo>
                      <a:cubicBezTo>
                        <a:pt x="100" y="3375"/>
                        <a:pt x="100" y="3375"/>
                        <a:pt x="100" y="3375"/>
                      </a:cubicBezTo>
                      <a:cubicBezTo>
                        <a:pt x="0" y="3542"/>
                        <a:pt x="120" y="3754"/>
                        <a:pt x="315" y="3754"/>
                      </a:cubicBezTo>
                      <a:cubicBezTo>
                        <a:pt x="2936" y="3754"/>
                        <a:pt x="2936" y="3754"/>
                        <a:pt x="2936" y="3754"/>
                      </a:cubicBezTo>
                      <a:cubicBezTo>
                        <a:pt x="3130" y="3754"/>
                        <a:pt x="3250" y="3543"/>
                        <a:pt x="3150" y="3376"/>
                      </a:cubicBezTo>
                      <a:cubicBezTo>
                        <a:pt x="2037" y="1437"/>
                        <a:pt x="2037" y="1437"/>
                        <a:pt x="2037" y="1437"/>
                      </a:cubicBezTo>
                      <a:cubicBezTo>
                        <a:pt x="2013" y="1397"/>
                        <a:pt x="2000" y="1352"/>
                        <a:pt x="2000" y="1306"/>
                      </a:cubicBezTo>
                      <a:cubicBezTo>
                        <a:pt x="2000" y="0"/>
                        <a:pt x="2000" y="0"/>
                        <a:pt x="2000" y="0"/>
                      </a:cubicBezTo>
                      <a:cubicBezTo>
                        <a:pt x="2376" y="0"/>
                        <a:pt x="2376" y="0"/>
                        <a:pt x="2376" y="0"/>
                      </a:cubicBezTo>
                      <a:moveTo>
                        <a:pt x="874" y="3254"/>
                      </a:moveTo>
                      <a:cubicBezTo>
                        <a:pt x="1124" y="3254"/>
                        <a:pt x="1124" y="3254"/>
                        <a:pt x="1124" y="3254"/>
                      </a:cubicBezTo>
                      <a:moveTo>
                        <a:pt x="1375" y="2905"/>
                      </a:moveTo>
                      <a:cubicBezTo>
                        <a:pt x="1625" y="2905"/>
                        <a:pt x="1625" y="2905"/>
                        <a:pt x="1625" y="2905"/>
                      </a:cubicBezTo>
                      <a:moveTo>
                        <a:pt x="874" y="2601"/>
                      </a:moveTo>
                      <a:cubicBezTo>
                        <a:pt x="1124" y="2601"/>
                        <a:pt x="1124" y="2601"/>
                        <a:pt x="1124" y="2601"/>
                      </a:cubicBezTo>
                      <a:moveTo>
                        <a:pt x="1875" y="2655"/>
                      </a:moveTo>
                      <a:cubicBezTo>
                        <a:pt x="2125" y="2655"/>
                        <a:pt x="2125" y="2655"/>
                        <a:pt x="2125" y="2655"/>
                      </a:cubicBezTo>
                      <a:moveTo>
                        <a:pt x="2376" y="3254"/>
                      </a:moveTo>
                      <a:cubicBezTo>
                        <a:pt x="2626" y="3254"/>
                        <a:pt x="2626" y="3254"/>
                        <a:pt x="2626" y="3254"/>
                      </a:cubicBezTo>
                      <a:moveTo>
                        <a:pt x="1625" y="3375"/>
                      </a:moveTo>
                      <a:cubicBezTo>
                        <a:pt x="1875" y="3375"/>
                        <a:pt x="1875" y="3375"/>
                        <a:pt x="1875" y="3375"/>
                      </a:cubicBezTo>
                    </a:path>
                  </a:pathLst>
                </a:custGeom>
                <a:solidFill>
                  <a:srgbClr val="FFFFFF"/>
                </a:solidFill>
                <a:ln w="15875" cap="flat">
                  <a:solidFill>
                    <a:srgbClr val="0778D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B88967C-E079-48F7-81F9-A35218B5BD36}"/>
                  </a:ext>
                </a:extLst>
              </p:cNvPr>
              <p:cNvGrpSpPr/>
              <p:nvPr/>
            </p:nvGrpSpPr>
            <p:grpSpPr>
              <a:xfrm>
                <a:off x="1393706" y="3549189"/>
                <a:ext cx="851604" cy="851604"/>
                <a:chOff x="453624" y="3729354"/>
                <a:chExt cx="868680" cy="86868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375228A-8124-417E-850E-6472041B3968}"/>
                    </a:ext>
                  </a:extLst>
                </p:cNvPr>
                <p:cNvSpPr/>
                <p:nvPr/>
              </p:nvSpPr>
              <p:spPr bwMode="auto">
                <a:xfrm>
                  <a:off x="453624" y="3729354"/>
                  <a:ext cx="868680" cy="868680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EAEAEA">
                      <a:lumMod val="9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2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38" name="Eye" title="Icon of an eye">
                  <a:extLst>
                    <a:ext uri="{FF2B5EF4-FFF2-40B4-BE49-F238E27FC236}">
                      <a16:creationId xmlns:a16="http://schemas.microsoft.com/office/drawing/2014/main" id="{A4E07F0A-B3D0-4C00-94D0-F999CEA0A13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9364" y="4037480"/>
                  <a:ext cx="457200" cy="252428"/>
                </a:xfrm>
                <a:custGeom>
                  <a:avLst/>
                  <a:gdLst>
                    <a:gd name="T0" fmla="*/ 3 w 346"/>
                    <a:gd name="T1" fmla="*/ 91 h 190"/>
                    <a:gd name="T2" fmla="*/ 173 w 346"/>
                    <a:gd name="T3" fmla="*/ 0 h 190"/>
                    <a:gd name="T4" fmla="*/ 346 w 346"/>
                    <a:gd name="T5" fmla="*/ 95 h 190"/>
                    <a:gd name="T6" fmla="*/ 173 w 346"/>
                    <a:gd name="T7" fmla="*/ 190 h 190"/>
                    <a:gd name="T8" fmla="*/ 6 w 346"/>
                    <a:gd name="T9" fmla="*/ 102 h 190"/>
                    <a:gd name="T10" fmla="*/ 0 w 346"/>
                    <a:gd name="T11" fmla="*/ 95 h 190"/>
                    <a:gd name="T12" fmla="*/ 3 w 346"/>
                    <a:gd name="T13" fmla="*/ 91 h 190"/>
                    <a:gd name="T14" fmla="*/ 173 w 346"/>
                    <a:gd name="T15" fmla="*/ 0 h 190"/>
                    <a:gd name="T16" fmla="*/ 73 w 346"/>
                    <a:gd name="T17" fmla="*/ 95 h 190"/>
                    <a:gd name="T18" fmla="*/ 173 w 346"/>
                    <a:gd name="T19" fmla="*/ 190 h 190"/>
                    <a:gd name="T20" fmla="*/ 273 w 346"/>
                    <a:gd name="T21" fmla="*/ 95 h 190"/>
                    <a:gd name="T22" fmla="*/ 173 w 346"/>
                    <a:gd name="T23" fmla="*/ 0 h 190"/>
                    <a:gd name="T24" fmla="*/ 173 w 346"/>
                    <a:gd name="T25" fmla="*/ 56 h 190"/>
                    <a:gd name="T26" fmla="*/ 134 w 346"/>
                    <a:gd name="T27" fmla="*/ 95 h 190"/>
                    <a:gd name="T28" fmla="*/ 173 w 346"/>
                    <a:gd name="T29" fmla="*/ 135 h 190"/>
                    <a:gd name="T30" fmla="*/ 213 w 346"/>
                    <a:gd name="T31" fmla="*/ 95 h 190"/>
                    <a:gd name="T32" fmla="*/ 173 w 346"/>
                    <a:gd name="T33" fmla="*/ 5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6" h="190">
                      <a:moveTo>
                        <a:pt x="3" y="91"/>
                      </a:moveTo>
                      <a:cubicBezTo>
                        <a:pt x="17" y="73"/>
                        <a:pt x="77" y="0"/>
                        <a:pt x="173" y="0"/>
                      </a:cubicBezTo>
                      <a:cubicBezTo>
                        <a:pt x="283" y="0"/>
                        <a:pt x="346" y="95"/>
                        <a:pt x="346" y="95"/>
                      </a:cubicBezTo>
                      <a:cubicBezTo>
                        <a:pt x="346" y="95"/>
                        <a:pt x="283" y="190"/>
                        <a:pt x="173" y="190"/>
                      </a:cubicBezTo>
                      <a:cubicBezTo>
                        <a:pt x="82" y="190"/>
                        <a:pt x="23" y="125"/>
                        <a:pt x="6" y="102"/>
                      </a:cubicBezTo>
                      <a:cubicBezTo>
                        <a:pt x="2" y="98"/>
                        <a:pt x="0" y="95"/>
                        <a:pt x="0" y="95"/>
                      </a:cubicBezTo>
                      <a:cubicBezTo>
                        <a:pt x="0" y="95"/>
                        <a:pt x="1" y="94"/>
                        <a:pt x="3" y="91"/>
                      </a:cubicBezTo>
                      <a:close/>
                      <a:moveTo>
                        <a:pt x="173" y="0"/>
                      </a:moveTo>
                      <a:cubicBezTo>
                        <a:pt x="118" y="0"/>
                        <a:pt x="73" y="42"/>
                        <a:pt x="73" y="95"/>
                      </a:cubicBezTo>
                      <a:cubicBezTo>
                        <a:pt x="73" y="148"/>
                        <a:pt x="118" y="190"/>
                        <a:pt x="173" y="190"/>
                      </a:cubicBezTo>
                      <a:cubicBezTo>
                        <a:pt x="228" y="190"/>
                        <a:pt x="273" y="148"/>
                        <a:pt x="273" y="95"/>
                      </a:cubicBezTo>
                      <a:cubicBezTo>
                        <a:pt x="273" y="42"/>
                        <a:pt x="228" y="0"/>
                        <a:pt x="173" y="0"/>
                      </a:cubicBezTo>
                      <a:close/>
                      <a:moveTo>
                        <a:pt x="173" y="56"/>
                      </a:moveTo>
                      <a:cubicBezTo>
                        <a:pt x="151" y="56"/>
                        <a:pt x="134" y="73"/>
                        <a:pt x="134" y="95"/>
                      </a:cubicBezTo>
                      <a:cubicBezTo>
                        <a:pt x="134" y="117"/>
                        <a:pt x="151" y="135"/>
                        <a:pt x="173" y="135"/>
                      </a:cubicBezTo>
                      <a:cubicBezTo>
                        <a:pt x="195" y="135"/>
                        <a:pt x="213" y="117"/>
                        <a:pt x="213" y="95"/>
                      </a:cubicBezTo>
                      <a:cubicBezTo>
                        <a:pt x="213" y="73"/>
                        <a:pt x="195" y="56"/>
                        <a:pt x="173" y="56"/>
                      </a:cubicBezTo>
                      <a:close/>
                    </a:path>
                  </a:pathLst>
                </a:custGeom>
                <a:noFill/>
                <a:ln w="15875" cap="sq">
                  <a:solidFill>
                    <a:srgbClr val="0778D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3017F744-DA68-43A0-8291-67D9B183CD51}"/>
                  </a:ext>
                </a:extLst>
              </p:cNvPr>
              <p:cNvGrpSpPr/>
              <p:nvPr/>
            </p:nvGrpSpPr>
            <p:grpSpPr>
              <a:xfrm>
                <a:off x="1393706" y="5612707"/>
                <a:ext cx="851604" cy="851604"/>
                <a:chOff x="1393706" y="5232893"/>
                <a:chExt cx="851604" cy="851604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047FF5C-7BA8-4B5A-8892-021BB7DF586E}"/>
                    </a:ext>
                  </a:extLst>
                </p:cNvPr>
                <p:cNvSpPr/>
                <p:nvPr/>
              </p:nvSpPr>
              <p:spPr bwMode="auto">
                <a:xfrm>
                  <a:off x="1393706" y="5232893"/>
                  <a:ext cx="851604" cy="851604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EAEAEA">
                      <a:lumMod val="9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2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2742ABE-C6B3-4074-9CC1-52C18F626708}"/>
                    </a:ext>
                  </a:extLst>
                </p:cNvPr>
                <p:cNvGrpSpPr/>
                <p:nvPr/>
              </p:nvGrpSpPr>
              <p:grpSpPr>
                <a:xfrm>
                  <a:off x="1595402" y="5461990"/>
                  <a:ext cx="487513" cy="350068"/>
                  <a:chOff x="2217630" y="5833671"/>
                  <a:chExt cx="1446670" cy="1038810"/>
                </a:xfrm>
                <a:solidFill>
                  <a:srgbClr val="0777D3"/>
                </a:solidFill>
              </p:grpSpPr>
              <p:sp>
                <p:nvSpPr>
                  <p:cNvPr id="40" name="Rounded Rectangle 114">
                    <a:extLst>
                      <a:ext uri="{FF2B5EF4-FFF2-40B4-BE49-F238E27FC236}">
                        <a16:creationId xmlns:a16="http://schemas.microsoft.com/office/drawing/2014/main" id="{2A509A9C-E0EE-44CC-8CE3-E09465BE167E}"/>
                      </a:ext>
                    </a:extLst>
                  </p:cNvPr>
                  <p:cNvSpPr/>
                  <p:nvPr/>
                </p:nvSpPr>
                <p:spPr bwMode="auto">
                  <a:xfrm rot="21378433">
                    <a:off x="2217630" y="5881447"/>
                    <a:ext cx="986402" cy="99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7740" h="2841018">
                        <a:moveTo>
                          <a:pt x="2117041" y="2272596"/>
                        </a:moveTo>
                        <a:cubicBezTo>
                          <a:pt x="2274182" y="2430255"/>
                          <a:pt x="2238127" y="2601798"/>
                          <a:pt x="2223679" y="2692721"/>
                        </a:cubicBezTo>
                        <a:cubicBezTo>
                          <a:pt x="2087867" y="2792948"/>
                          <a:pt x="1357746" y="2843650"/>
                          <a:pt x="1121506" y="2840913"/>
                        </a:cubicBezTo>
                        <a:cubicBezTo>
                          <a:pt x="1044789" y="2769727"/>
                          <a:pt x="974832" y="2713830"/>
                          <a:pt x="944068" y="2685198"/>
                        </a:cubicBezTo>
                        <a:lnTo>
                          <a:pt x="949266" y="2662763"/>
                        </a:lnTo>
                        <a:cubicBezTo>
                          <a:pt x="1037829" y="2646207"/>
                          <a:pt x="1103471" y="2652034"/>
                          <a:pt x="1192034" y="2635479"/>
                        </a:cubicBezTo>
                        <a:cubicBezTo>
                          <a:pt x="1195810" y="2689822"/>
                          <a:pt x="1161799" y="2763439"/>
                          <a:pt x="1197770" y="2758909"/>
                        </a:cubicBezTo>
                        <a:cubicBezTo>
                          <a:pt x="1219321" y="2617009"/>
                          <a:pt x="1247325" y="2486286"/>
                          <a:pt x="1070819" y="2355083"/>
                        </a:cubicBezTo>
                        <a:close/>
                        <a:moveTo>
                          <a:pt x="880843" y="1369000"/>
                        </a:moveTo>
                        <a:lnTo>
                          <a:pt x="580558" y="1387799"/>
                        </a:lnTo>
                        <a:lnTo>
                          <a:pt x="592303" y="1748079"/>
                        </a:lnTo>
                        <a:lnTo>
                          <a:pt x="902911" y="1717220"/>
                        </a:lnTo>
                        <a:close/>
                        <a:moveTo>
                          <a:pt x="1907670" y="1396424"/>
                        </a:moveTo>
                        <a:lnTo>
                          <a:pt x="1907670" y="1396424"/>
                        </a:lnTo>
                        <a:lnTo>
                          <a:pt x="1907670" y="1396425"/>
                        </a:lnTo>
                        <a:close/>
                        <a:moveTo>
                          <a:pt x="2509109" y="1363418"/>
                        </a:moveTo>
                        <a:cubicBezTo>
                          <a:pt x="2527338" y="1363418"/>
                          <a:pt x="2542116" y="1378196"/>
                          <a:pt x="2542116" y="1396425"/>
                        </a:cubicBezTo>
                        <a:lnTo>
                          <a:pt x="2542115" y="1396425"/>
                        </a:lnTo>
                        <a:cubicBezTo>
                          <a:pt x="2542115" y="1414654"/>
                          <a:pt x="2527337" y="1429432"/>
                          <a:pt x="2509108" y="1429432"/>
                        </a:cubicBezTo>
                        <a:lnTo>
                          <a:pt x="1940677" y="1429431"/>
                        </a:lnTo>
                        <a:cubicBezTo>
                          <a:pt x="1922448" y="1429431"/>
                          <a:pt x="1907670" y="1414653"/>
                          <a:pt x="1907670" y="1396424"/>
                        </a:cubicBezTo>
                        <a:cubicBezTo>
                          <a:pt x="1907670" y="1378196"/>
                          <a:pt x="1922448" y="1363418"/>
                          <a:pt x="1940677" y="1363418"/>
                        </a:cubicBezTo>
                        <a:close/>
                        <a:moveTo>
                          <a:pt x="1889465" y="1264749"/>
                        </a:moveTo>
                        <a:lnTo>
                          <a:pt x="1889465" y="1264749"/>
                        </a:lnTo>
                        <a:lnTo>
                          <a:pt x="1889465" y="1264750"/>
                        </a:lnTo>
                        <a:close/>
                        <a:moveTo>
                          <a:pt x="2490904" y="1231743"/>
                        </a:moveTo>
                        <a:cubicBezTo>
                          <a:pt x="2509133" y="1231743"/>
                          <a:pt x="2523911" y="1246521"/>
                          <a:pt x="2523911" y="1264750"/>
                        </a:cubicBezTo>
                        <a:lnTo>
                          <a:pt x="2523910" y="1264750"/>
                        </a:lnTo>
                        <a:cubicBezTo>
                          <a:pt x="2523910" y="1282979"/>
                          <a:pt x="2509132" y="1297757"/>
                          <a:pt x="2490903" y="1297757"/>
                        </a:cubicBezTo>
                        <a:lnTo>
                          <a:pt x="1922472" y="1297756"/>
                        </a:lnTo>
                        <a:cubicBezTo>
                          <a:pt x="1904243" y="1297756"/>
                          <a:pt x="1889465" y="1282978"/>
                          <a:pt x="1889465" y="1264749"/>
                        </a:cubicBezTo>
                        <a:cubicBezTo>
                          <a:pt x="1889465" y="1246521"/>
                          <a:pt x="1904243" y="1231743"/>
                          <a:pt x="1922472" y="1231743"/>
                        </a:cubicBezTo>
                        <a:close/>
                        <a:moveTo>
                          <a:pt x="1880465" y="1134574"/>
                        </a:moveTo>
                        <a:lnTo>
                          <a:pt x="1880465" y="1134575"/>
                        </a:lnTo>
                        <a:lnTo>
                          <a:pt x="1880465" y="1134575"/>
                        </a:lnTo>
                        <a:close/>
                        <a:moveTo>
                          <a:pt x="2481904" y="1101568"/>
                        </a:moveTo>
                        <a:cubicBezTo>
                          <a:pt x="2500133" y="1101568"/>
                          <a:pt x="2514911" y="1116346"/>
                          <a:pt x="2514911" y="1134575"/>
                        </a:cubicBezTo>
                        <a:lnTo>
                          <a:pt x="2514910" y="1134575"/>
                        </a:lnTo>
                        <a:cubicBezTo>
                          <a:pt x="2514910" y="1152804"/>
                          <a:pt x="2500132" y="1167582"/>
                          <a:pt x="2481903" y="1167582"/>
                        </a:cubicBezTo>
                        <a:lnTo>
                          <a:pt x="1913472" y="1167581"/>
                        </a:lnTo>
                        <a:cubicBezTo>
                          <a:pt x="1895243" y="1167581"/>
                          <a:pt x="1880465" y="1152803"/>
                          <a:pt x="1880465" y="1134575"/>
                        </a:cubicBezTo>
                        <a:cubicBezTo>
                          <a:pt x="1880465" y="1116346"/>
                          <a:pt x="1895243" y="1101568"/>
                          <a:pt x="1913472" y="1101568"/>
                        </a:cubicBezTo>
                        <a:close/>
                        <a:moveTo>
                          <a:pt x="1670888" y="1044901"/>
                        </a:moveTo>
                        <a:cubicBezTo>
                          <a:pt x="1745356" y="1115767"/>
                          <a:pt x="1792537" y="1219845"/>
                          <a:pt x="1794576" y="1336371"/>
                        </a:cubicBezTo>
                        <a:cubicBezTo>
                          <a:pt x="1796258" y="1432463"/>
                          <a:pt x="1766965" y="1521168"/>
                          <a:pt x="1715392" y="1589971"/>
                        </a:cubicBezTo>
                        <a:lnTo>
                          <a:pt x="1460652" y="1356165"/>
                        </a:lnTo>
                        <a:close/>
                        <a:moveTo>
                          <a:pt x="850961" y="924919"/>
                        </a:moveTo>
                        <a:lnTo>
                          <a:pt x="558241" y="925116"/>
                        </a:lnTo>
                        <a:lnTo>
                          <a:pt x="575096" y="1304815"/>
                        </a:lnTo>
                        <a:lnTo>
                          <a:pt x="868839" y="1288776"/>
                        </a:lnTo>
                        <a:close/>
                        <a:moveTo>
                          <a:pt x="1379551" y="949114"/>
                        </a:moveTo>
                        <a:lnTo>
                          <a:pt x="1446658" y="1376884"/>
                        </a:lnTo>
                        <a:lnTo>
                          <a:pt x="1446659" y="1376882"/>
                        </a:lnTo>
                        <a:lnTo>
                          <a:pt x="1446455" y="1380053"/>
                        </a:lnTo>
                        <a:lnTo>
                          <a:pt x="1699552" y="1611887"/>
                        </a:lnTo>
                        <a:cubicBezTo>
                          <a:pt x="1635404" y="1690619"/>
                          <a:pt x="1542531" y="1740316"/>
                          <a:pt x="1438617" y="1742134"/>
                        </a:cubicBezTo>
                        <a:cubicBezTo>
                          <a:pt x="1238165" y="1745642"/>
                          <a:pt x="1072537" y="1569664"/>
                          <a:pt x="1068677" y="1349075"/>
                        </a:cubicBezTo>
                        <a:cubicBezTo>
                          <a:pt x="1065113" y="1145421"/>
                          <a:pt x="1200678" y="974941"/>
                          <a:pt x="1379551" y="949114"/>
                        </a:cubicBezTo>
                        <a:close/>
                        <a:moveTo>
                          <a:pt x="2446737" y="687457"/>
                        </a:moveTo>
                        <a:lnTo>
                          <a:pt x="903247" y="643293"/>
                        </a:lnTo>
                        <a:lnTo>
                          <a:pt x="906180" y="700861"/>
                        </a:lnTo>
                        <a:lnTo>
                          <a:pt x="2449573" y="744909"/>
                        </a:lnTo>
                        <a:close/>
                        <a:moveTo>
                          <a:pt x="2441085" y="573022"/>
                        </a:moveTo>
                        <a:lnTo>
                          <a:pt x="897418" y="528853"/>
                        </a:lnTo>
                        <a:lnTo>
                          <a:pt x="900350" y="586422"/>
                        </a:lnTo>
                        <a:lnTo>
                          <a:pt x="2443923" y="630476"/>
                        </a:lnTo>
                        <a:close/>
                        <a:moveTo>
                          <a:pt x="2496211" y="489777"/>
                        </a:moveTo>
                        <a:lnTo>
                          <a:pt x="2510220" y="813569"/>
                        </a:lnTo>
                        <a:lnTo>
                          <a:pt x="909594" y="784077"/>
                        </a:lnTo>
                        <a:lnTo>
                          <a:pt x="964396" y="1804001"/>
                        </a:lnTo>
                        <a:lnTo>
                          <a:pt x="524733" y="1842893"/>
                        </a:lnTo>
                        <a:lnTo>
                          <a:pt x="459271" y="410673"/>
                        </a:lnTo>
                        <a:close/>
                        <a:moveTo>
                          <a:pt x="2629588" y="282400"/>
                        </a:moveTo>
                        <a:lnTo>
                          <a:pt x="310251" y="153390"/>
                        </a:lnTo>
                        <a:lnTo>
                          <a:pt x="409854" y="2139731"/>
                        </a:lnTo>
                        <a:lnTo>
                          <a:pt x="2701663" y="2005119"/>
                        </a:lnTo>
                        <a:close/>
                        <a:moveTo>
                          <a:pt x="28715" y="0"/>
                        </a:moveTo>
                        <a:lnTo>
                          <a:pt x="2728199" y="174227"/>
                        </a:lnTo>
                        <a:lnTo>
                          <a:pt x="2827740" y="2181245"/>
                        </a:lnTo>
                        <a:lnTo>
                          <a:pt x="218271" y="2386985"/>
                        </a:lnTo>
                        <a:lnTo>
                          <a:pt x="119907" y="2373001"/>
                        </a:lnTo>
                        <a:lnTo>
                          <a:pt x="13" y="89778"/>
                        </a:lnTo>
                        <a:cubicBezTo>
                          <a:pt x="-722" y="61732"/>
                          <a:pt x="29450" y="28046"/>
                          <a:pt x="2871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89642" tIns="44821" rIns="44821" bIns="8964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2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3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45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27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09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090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72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54" algn="l" defTabSz="914363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89609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765" spc="-49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 pitchFamily="34" charset="0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2D63114-0ACC-4995-92C5-01D1794F8EBF}"/>
                      </a:ext>
                    </a:extLst>
                  </p:cNvPr>
                  <p:cNvGrpSpPr/>
                  <p:nvPr/>
                </p:nvGrpSpPr>
                <p:grpSpPr>
                  <a:xfrm>
                    <a:off x="3003012" y="5833671"/>
                    <a:ext cx="661288" cy="1004082"/>
                    <a:chOff x="11349619" y="142958"/>
                    <a:chExt cx="661288" cy="1004082"/>
                  </a:xfrm>
                  <a:grpFill/>
                </p:grpSpPr>
                <p:sp>
                  <p:nvSpPr>
                    <p:cNvPr id="42" name="Freeform 259">
                      <a:extLst>
                        <a:ext uri="{FF2B5EF4-FFF2-40B4-BE49-F238E27FC236}">
                          <a16:creationId xmlns:a16="http://schemas.microsoft.com/office/drawing/2014/main" id="{7940B053-6A46-405F-AE49-2A9840D59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49619" y="142958"/>
                      <a:ext cx="661288" cy="1004082"/>
                    </a:xfrm>
                    <a:custGeom>
                      <a:avLst/>
                      <a:gdLst>
                        <a:gd name="connsiteX0" fmla="*/ 251436 w 661288"/>
                        <a:gd name="connsiteY0" fmla="*/ 541071 h 1004082"/>
                        <a:gd name="connsiteX1" fmla="*/ 408324 w 661288"/>
                        <a:gd name="connsiteY1" fmla="*/ 541071 h 1004082"/>
                        <a:gd name="connsiteX2" fmla="*/ 659345 w 661288"/>
                        <a:gd name="connsiteY2" fmla="*/ 792092 h 1004082"/>
                        <a:gd name="connsiteX3" fmla="*/ 659345 w 661288"/>
                        <a:gd name="connsiteY3" fmla="*/ 940584 h 1004082"/>
                        <a:gd name="connsiteX4" fmla="*/ 661288 w 661288"/>
                        <a:gd name="connsiteY4" fmla="*/ 941079 h 1004082"/>
                        <a:gd name="connsiteX5" fmla="*/ 661213 w 661288"/>
                        <a:gd name="connsiteY5" fmla="*/ 941447 h 1004082"/>
                        <a:gd name="connsiteX6" fmla="*/ 659345 w 661288"/>
                        <a:gd name="connsiteY6" fmla="*/ 940920 h 1004082"/>
                        <a:gd name="connsiteX7" fmla="*/ 659345 w 661288"/>
                        <a:gd name="connsiteY7" fmla="*/ 950709 h 1004082"/>
                        <a:gd name="connsiteX8" fmla="*/ 656475 w 661288"/>
                        <a:gd name="connsiteY8" fmla="*/ 964936 h 1004082"/>
                        <a:gd name="connsiteX9" fmla="*/ 597460 w 661288"/>
                        <a:gd name="connsiteY9" fmla="*/ 1004082 h 1004082"/>
                        <a:gd name="connsiteX10" fmla="*/ 64049 w 661288"/>
                        <a:gd name="connsiteY10" fmla="*/ 1004082 h 1004082"/>
                        <a:gd name="connsiteX11" fmla="*/ 5033 w 661288"/>
                        <a:gd name="connsiteY11" fmla="*/ 964936 h 1004082"/>
                        <a:gd name="connsiteX12" fmla="*/ 415 w 661288"/>
                        <a:gd name="connsiteY12" fmla="*/ 942044 h 1004082"/>
                        <a:gd name="connsiteX13" fmla="*/ 415 w 661288"/>
                        <a:gd name="connsiteY13" fmla="*/ 936867 h 1004082"/>
                        <a:gd name="connsiteX14" fmla="*/ 0 w 661288"/>
                        <a:gd name="connsiteY14" fmla="*/ 936969 h 1004082"/>
                        <a:gd name="connsiteX15" fmla="*/ 0 w 661288"/>
                        <a:gd name="connsiteY15" fmla="*/ 936720 h 1004082"/>
                        <a:gd name="connsiteX16" fmla="*/ 415 w 661288"/>
                        <a:gd name="connsiteY16" fmla="*/ 936624 h 1004082"/>
                        <a:gd name="connsiteX17" fmla="*/ 415 w 661288"/>
                        <a:gd name="connsiteY17" fmla="*/ 792092 h 1004082"/>
                        <a:gd name="connsiteX18" fmla="*/ 251436 w 661288"/>
                        <a:gd name="connsiteY18" fmla="*/ 541071 h 1004082"/>
                        <a:gd name="connsiteX19" fmla="*/ 329882 w 661288"/>
                        <a:gd name="connsiteY19" fmla="*/ 0 h 1004082"/>
                        <a:gd name="connsiteX20" fmla="*/ 576921 w 661288"/>
                        <a:gd name="connsiteY20" fmla="*/ 247039 h 1004082"/>
                        <a:gd name="connsiteX21" fmla="*/ 329882 w 661288"/>
                        <a:gd name="connsiteY21" fmla="*/ 494078 h 1004082"/>
                        <a:gd name="connsiteX22" fmla="*/ 82843 w 661288"/>
                        <a:gd name="connsiteY22" fmla="*/ 247039 h 1004082"/>
                        <a:gd name="connsiteX23" fmla="*/ 329882 w 661288"/>
                        <a:gd name="connsiteY23" fmla="*/ 0 h 1004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61288" h="1004082">
                          <a:moveTo>
                            <a:pt x="251436" y="541071"/>
                          </a:moveTo>
                          <a:lnTo>
                            <a:pt x="408324" y="541071"/>
                          </a:lnTo>
                          <a:cubicBezTo>
                            <a:pt x="546959" y="541071"/>
                            <a:pt x="659345" y="653457"/>
                            <a:pt x="659345" y="792092"/>
                          </a:cubicBezTo>
                          <a:lnTo>
                            <a:pt x="659345" y="940584"/>
                          </a:lnTo>
                          <a:lnTo>
                            <a:pt x="661288" y="941079"/>
                          </a:lnTo>
                          <a:lnTo>
                            <a:pt x="661213" y="941447"/>
                          </a:lnTo>
                          <a:lnTo>
                            <a:pt x="659345" y="940920"/>
                          </a:lnTo>
                          <a:lnTo>
                            <a:pt x="659345" y="950709"/>
                          </a:lnTo>
                          <a:lnTo>
                            <a:pt x="656475" y="964936"/>
                          </a:lnTo>
                          <a:cubicBezTo>
                            <a:pt x="646752" y="987941"/>
                            <a:pt x="623990" y="1004082"/>
                            <a:pt x="597460" y="1004082"/>
                          </a:cubicBezTo>
                          <a:lnTo>
                            <a:pt x="64049" y="1004082"/>
                          </a:lnTo>
                          <a:cubicBezTo>
                            <a:pt x="37519" y="1004082"/>
                            <a:pt x="14756" y="987941"/>
                            <a:pt x="5033" y="964936"/>
                          </a:cubicBezTo>
                          <a:lnTo>
                            <a:pt x="415" y="942044"/>
                          </a:lnTo>
                          <a:lnTo>
                            <a:pt x="415" y="936867"/>
                          </a:lnTo>
                          <a:lnTo>
                            <a:pt x="0" y="936969"/>
                          </a:lnTo>
                          <a:lnTo>
                            <a:pt x="0" y="936720"/>
                          </a:lnTo>
                          <a:lnTo>
                            <a:pt x="415" y="936624"/>
                          </a:lnTo>
                          <a:lnTo>
                            <a:pt x="415" y="792092"/>
                          </a:lnTo>
                          <a:cubicBezTo>
                            <a:pt x="415" y="653457"/>
                            <a:pt x="112801" y="541071"/>
                            <a:pt x="251436" y="541071"/>
                          </a:cubicBezTo>
                          <a:close/>
                          <a:moveTo>
                            <a:pt x="329882" y="0"/>
                          </a:moveTo>
                          <a:cubicBezTo>
                            <a:pt x="466318" y="0"/>
                            <a:pt x="576921" y="110603"/>
                            <a:pt x="576921" y="247039"/>
                          </a:cubicBezTo>
                          <a:cubicBezTo>
                            <a:pt x="576921" y="383475"/>
                            <a:pt x="466318" y="494078"/>
                            <a:pt x="329882" y="494078"/>
                          </a:cubicBezTo>
                          <a:cubicBezTo>
                            <a:pt x="193446" y="494078"/>
                            <a:pt x="82843" y="383475"/>
                            <a:pt x="82843" y="247039"/>
                          </a:cubicBezTo>
                          <a:cubicBezTo>
                            <a:pt x="82843" y="110603"/>
                            <a:pt x="193446" y="0"/>
                            <a:pt x="329882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2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3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45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27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09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090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72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54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96350"/>
                      <a:endParaRPr lang="en-US" sz="1765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43" name="Freeform 254">
                      <a:extLst>
                        <a:ext uri="{FF2B5EF4-FFF2-40B4-BE49-F238E27FC236}">
                          <a16:creationId xmlns:a16="http://schemas.microsoft.com/office/drawing/2014/main" id="{7B8F9049-FE66-4BF0-BBF4-EF703D18460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590599" y="461963"/>
                      <a:ext cx="206114" cy="66217"/>
                    </a:xfrm>
                    <a:custGeom>
                      <a:avLst/>
                      <a:gdLst>
                        <a:gd name="connsiteX0" fmla="*/ 133248 w 266496"/>
                        <a:gd name="connsiteY0" fmla="*/ 0 h 66217"/>
                        <a:gd name="connsiteX1" fmla="*/ 264284 w 266496"/>
                        <a:gd name="connsiteY1" fmla="*/ 58802 h 66217"/>
                        <a:gd name="connsiteX2" fmla="*/ 266496 w 266496"/>
                        <a:gd name="connsiteY2" fmla="*/ 66217 h 66217"/>
                        <a:gd name="connsiteX3" fmla="*/ 243122 w 266496"/>
                        <a:gd name="connsiteY3" fmla="*/ 58180 h 66217"/>
                        <a:gd name="connsiteX4" fmla="*/ 212760 w 266496"/>
                        <a:gd name="connsiteY4" fmla="*/ 33219 h 66217"/>
                        <a:gd name="connsiteX5" fmla="*/ 133248 w 266496"/>
                        <a:gd name="connsiteY5" fmla="*/ 16776 h 66217"/>
                        <a:gd name="connsiteX6" fmla="*/ 53736 w 266496"/>
                        <a:gd name="connsiteY6" fmla="*/ 33219 h 66217"/>
                        <a:gd name="connsiteX7" fmla="*/ 23374 w 266496"/>
                        <a:gd name="connsiteY7" fmla="*/ 58180 h 66217"/>
                        <a:gd name="connsiteX8" fmla="*/ 0 w 266496"/>
                        <a:gd name="connsiteY8" fmla="*/ 66217 h 66217"/>
                        <a:gd name="connsiteX9" fmla="*/ 2212 w 266496"/>
                        <a:gd name="connsiteY9" fmla="*/ 58802 h 66217"/>
                        <a:gd name="connsiteX10" fmla="*/ 133248 w 266496"/>
                        <a:gd name="connsiteY10" fmla="*/ 0 h 66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6496" h="66217">
                          <a:moveTo>
                            <a:pt x="133248" y="0"/>
                          </a:moveTo>
                          <a:cubicBezTo>
                            <a:pt x="192155" y="0"/>
                            <a:pt x="242695" y="24247"/>
                            <a:pt x="264284" y="58802"/>
                          </a:cubicBezTo>
                          <a:lnTo>
                            <a:pt x="266496" y="66217"/>
                          </a:lnTo>
                          <a:lnTo>
                            <a:pt x="243122" y="58180"/>
                          </a:lnTo>
                          <a:lnTo>
                            <a:pt x="212760" y="33219"/>
                          </a:lnTo>
                          <a:cubicBezTo>
                            <a:pt x="190063" y="22838"/>
                            <a:pt x="162701" y="16776"/>
                            <a:pt x="133248" y="16776"/>
                          </a:cubicBezTo>
                          <a:cubicBezTo>
                            <a:pt x="103795" y="16776"/>
                            <a:pt x="76433" y="22838"/>
                            <a:pt x="53736" y="33219"/>
                          </a:cubicBezTo>
                          <a:lnTo>
                            <a:pt x="23374" y="58180"/>
                          </a:lnTo>
                          <a:lnTo>
                            <a:pt x="0" y="66217"/>
                          </a:lnTo>
                          <a:lnTo>
                            <a:pt x="2212" y="58802"/>
                          </a:lnTo>
                          <a:cubicBezTo>
                            <a:pt x="23801" y="24247"/>
                            <a:pt x="74342" y="0"/>
                            <a:pt x="13324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89642" tIns="44821" rIns="44821" bIns="89642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>
                      <a:defPPr>
                        <a:defRPr lang="en-US"/>
                      </a:defPPr>
                      <a:lvl1pPr marL="0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2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3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45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27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09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090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72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54" algn="l" defTabSz="914363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9609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765" spc="-49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C85F2332-2DC1-4EC7-B1DA-59C4E2B894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83389" y="309294"/>
                      <a:ext cx="154038" cy="79522"/>
                      <a:chOff x="10813256" y="125015"/>
                      <a:chExt cx="806725" cy="416470"/>
                    </a:xfrm>
                    <a:grpFill/>
                  </p:grpSpPr>
                  <p:sp>
                    <p:nvSpPr>
                      <p:cNvPr id="48" name="Freeform 24">
                        <a:extLst>
                          <a:ext uri="{FF2B5EF4-FFF2-40B4-BE49-F238E27FC236}">
                            <a16:creationId xmlns:a16="http://schemas.microsoft.com/office/drawing/2014/main" id="{7D3068B5-DEC5-4C77-BA6D-3A3CFF64CB8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0813256" y="125015"/>
                        <a:ext cx="806725" cy="416470"/>
                      </a:xfrm>
                      <a:custGeom>
                        <a:avLst/>
                        <a:gdLst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66775 w 966788"/>
                          <a:gd name="connsiteY4" fmla="*/ 121444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385762"/>
                          <a:gd name="connsiteX1" fmla="*/ 421481 w 966788"/>
                          <a:gd name="connsiteY1" fmla="*/ 354806 h 385762"/>
                          <a:gd name="connsiteX2" fmla="*/ 0 w 966788"/>
                          <a:gd name="connsiteY2" fmla="*/ 357187 h 385762"/>
                          <a:gd name="connsiteX3" fmla="*/ 521494 w 966788"/>
                          <a:gd name="connsiteY3" fmla="*/ 385762 h 385762"/>
                          <a:gd name="connsiteX4" fmla="*/ 866775 w 966788"/>
                          <a:gd name="connsiteY4" fmla="*/ 121444 h 385762"/>
                          <a:gd name="connsiteX5" fmla="*/ 966788 w 966788"/>
                          <a:gd name="connsiteY5" fmla="*/ 100012 h 385762"/>
                          <a:gd name="connsiteX6" fmla="*/ 866775 w 966788"/>
                          <a:gd name="connsiteY6" fmla="*/ 0 h 385762"/>
                          <a:gd name="connsiteX0" fmla="*/ 866775 w 966788"/>
                          <a:gd name="connsiteY0" fmla="*/ 0 h 385762"/>
                          <a:gd name="connsiteX1" fmla="*/ 421481 w 966788"/>
                          <a:gd name="connsiteY1" fmla="*/ 354806 h 385762"/>
                          <a:gd name="connsiteX2" fmla="*/ 0 w 966788"/>
                          <a:gd name="connsiteY2" fmla="*/ 357187 h 385762"/>
                          <a:gd name="connsiteX3" fmla="*/ 521494 w 966788"/>
                          <a:gd name="connsiteY3" fmla="*/ 385762 h 385762"/>
                          <a:gd name="connsiteX4" fmla="*/ 866775 w 966788"/>
                          <a:gd name="connsiteY4" fmla="*/ 121444 h 385762"/>
                          <a:gd name="connsiteX5" fmla="*/ 966788 w 966788"/>
                          <a:gd name="connsiteY5" fmla="*/ 100012 h 385762"/>
                          <a:gd name="connsiteX6" fmla="*/ 866775 w 966788"/>
                          <a:gd name="connsiteY6" fmla="*/ 0 h 385762"/>
                          <a:gd name="connsiteX0" fmla="*/ 647233 w 747246"/>
                          <a:gd name="connsiteY0" fmla="*/ 0 h 385762"/>
                          <a:gd name="connsiteX1" fmla="*/ 201939 w 747246"/>
                          <a:gd name="connsiteY1" fmla="*/ 354806 h 385762"/>
                          <a:gd name="connsiteX2" fmla="*/ 0 w 747246"/>
                          <a:gd name="connsiteY2" fmla="*/ 357186 h 385762"/>
                          <a:gd name="connsiteX3" fmla="*/ 301952 w 747246"/>
                          <a:gd name="connsiteY3" fmla="*/ 385762 h 385762"/>
                          <a:gd name="connsiteX4" fmla="*/ 647233 w 747246"/>
                          <a:gd name="connsiteY4" fmla="*/ 121444 h 385762"/>
                          <a:gd name="connsiteX5" fmla="*/ 747246 w 747246"/>
                          <a:gd name="connsiteY5" fmla="*/ 100012 h 385762"/>
                          <a:gd name="connsiteX6" fmla="*/ 647233 w 747246"/>
                          <a:gd name="connsiteY6" fmla="*/ 0 h 385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47246" h="385762">
                            <a:moveTo>
                              <a:pt x="647233" y="0"/>
                            </a:moveTo>
                            <a:cubicBezTo>
                              <a:pt x="498802" y="118269"/>
                              <a:pt x="364658" y="360362"/>
                              <a:pt x="201939" y="354806"/>
                            </a:cubicBezTo>
                            <a:lnTo>
                              <a:pt x="0" y="357186"/>
                            </a:lnTo>
                            <a:lnTo>
                              <a:pt x="301952" y="385762"/>
                            </a:lnTo>
                            <a:cubicBezTo>
                              <a:pt x="422601" y="351631"/>
                              <a:pt x="593259" y="119857"/>
                              <a:pt x="647233" y="121444"/>
                            </a:cubicBezTo>
                            <a:cubicBezTo>
                              <a:pt x="701207" y="160338"/>
                              <a:pt x="743278" y="130174"/>
                              <a:pt x="747246" y="100012"/>
                            </a:cubicBezTo>
                            <a:cubicBezTo>
                              <a:pt x="713908" y="66675"/>
                              <a:pt x="730578" y="2381"/>
                              <a:pt x="647233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89642" tIns="44821" rIns="44821" bIns="89642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896091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765" spc="-49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9" name="Freeform 248">
                        <a:extLst>
                          <a:ext uri="{FF2B5EF4-FFF2-40B4-BE49-F238E27FC236}">
                            <a16:creationId xmlns:a16="http://schemas.microsoft.com/office/drawing/2014/main" id="{AB26FCBC-8E54-4A42-8A0D-65935E85D40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4608473">
                        <a:off x="11291391" y="303356"/>
                        <a:ext cx="149338" cy="293033"/>
                      </a:xfrm>
                      <a:custGeom>
                        <a:avLst/>
                        <a:gdLst>
                          <a:gd name="connsiteX0" fmla="*/ 0 w 149338"/>
                          <a:gd name="connsiteY0" fmla="*/ 0 h 293033"/>
                          <a:gd name="connsiteX1" fmla="*/ 32692 w 149338"/>
                          <a:gd name="connsiteY1" fmla="*/ 5744 h 293033"/>
                          <a:gd name="connsiteX2" fmla="*/ 149338 w 149338"/>
                          <a:gd name="connsiteY2" fmla="*/ 158875 h 293033"/>
                          <a:gd name="connsiteX3" fmla="*/ 79837 w 149338"/>
                          <a:gd name="connsiteY3" fmla="*/ 287117 h 293033"/>
                          <a:gd name="connsiteX4" fmla="*/ 68631 w 149338"/>
                          <a:gd name="connsiteY4" fmla="*/ 293033 h 293033"/>
                          <a:gd name="connsiteX5" fmla="*/ 57788 w 149338"/>
                          <a:gd name="connsiteY5" fmla="*/ 281083 h 293033"/>
                          <a:gd name="connsiteX6" fmla="*/ 98676 w 149338"/>
                          <a:gd name="connsiteY6" fmla="*/ 225910 h 293033"/>
                          <a:gd name="connsiteX7" fmla="*/ 113685 w 149338"/>
                          <a:gd name="connsiteY7" fmla="*/ 158279 h 293033"/>
                          <a:gd name="connsiteX8" fmla="*/ 57746 w 149338"/>
                          <a:gd name="connsiteY8" fmla="*/ 35419 h 2930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9338" h="293033">
                            <a:moveTo>
                              <a:pt x="0" y="0"/>
                            </a:moveTo>
                            <a:lnTo>
                              <a:pt x="32692" y="5744"/>
                            </a:lnTo>
                            <a:cubicBezTo>
                              <a:pt x="101241" y="30972"/>
                              <a:pt x="149338" y="90036"/>
                              <a:pt x="149338" y="158875"/>
                            </a:cubicBezTo>
                            <a:cubicBezTo>
                              <a:pt x="149338" y="210505"/>
                              <a:pt x="122283" y="256634"/>
                              <a:pt x="79837" y="287117"/>
                            </a:cubicBezTo>
                            <a:lnTo>
                              <a:pt x="68631" y="293033"/>
                            </a:lnTo>
                            <a:lnTo>
                              <a:pt x="57788" y="281083"/>
                            </a:lnTo>
                            <a:lnTo>
                              <a:pt x="98676" y="225910"/>
                            </a:lnTo>
                            <a:cubicBezTo>
                              <a:pt x="108340" y="205123"/>
                              <a:pt x="113685" y="182269"/>
                              <a:pt x="113685" y="158279"/>
                            </a:cubicBezTo>
                            <a:cubicBezTo>
                              <a:pt x="113683" y="110299"/>
                              <a:pt x="92307" y="66861"/>
                              <a:pt x="57746" y="354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89642" tIns="44821" rIns="44821" bIns="89642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896091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765" spc="-49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7B85380E-4D5E-4881-945F-CED9CF88436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1693656" y="309294"/>
                      <a:ext cx="154038" cy="79522"/>
                      <a:chOff x="10813256" y="125015"/>
                      <a:chExt cx="806725" cy="416470"/>
                    </a:xfrm>
                    <a:grpFill/>
                  </p:grpSpPr>
                  <p:sp>
                    <p:nvSpPr>
                      <p:cNvPr id="46" name="Freeform 251">
                        <a:extLst>
                          <a:ext uri="{FF2B5EF4-FFF2-40B4-BE49-F238E27FC236}">
                            <a16:creationId xmlns:a16="http://schemas.microsoft.com/office/drawing/2014/main" id="{48CBBCE2-2B4B-42CD-8D01-BA903B3F104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0813256" y="125015"/>
                        <a:ext cx="806725" cy="416470"/>
                      </a:xfrm>
                      <a:custGeom>
                        <a:avLst/>
                        <a:gdLst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54869 w 966788"/>
                          <a:gd name="connsiteY4" fmla="*/ 90487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414337"/>
                          <a:gd name="connsiteX1" fmla="*/ 421481 w 966788"/>
                          <a:gd name="connsiteY1" fmla="*/ 354806 h 414337"/>
                          <a:gd name="connsiteX2" fmla="*/ 0 w 966788"/>
                          <a:gd name="connsiteY2" fmla="*/ 357187 h 414337"/>
                          <a:gd name="connsiteX3" fmla="*/ 542925 w 966788"/>
                          <a:gd name="connsiteY3" fmla="*/ 414337 h 414337"/>
                          <a:gd name="connsiteX4" fmla="*/ 866775 w 966788"/>
                          <a:gd name="connsiteY4" fmla="*/ 121444 h 414337"/>
                          <a:gd name="connsiteX5" fmla="*/ 966788 w 966788"/>
                          <a:gd name="connsiteY5" fmla="*/ 100012 h 414337"/>
                          <a:gd name="connsiteX6" fmla="*/ 866775 w 966788"/>
                          <a:gd name="connsiteY6" fmla="*/ 0 h 414337"/>
                          <a:gd name="connsiteX0" fmla="*/ 866775 w 966788"/>
                          <a:gd name="connsiteY0" fmla="*/ 0 h 385762"/>
                          <a:gd name="connsiteX1" fmla="*/ 421481 w 966788"/>
                          <a:gd name="connsiteY1" fmla="*/ 354806 h 385762"/>
                          <a:gd name="connsiteX2" fmla="*/ 0 w 966788"/>
                          <a:gd name="connsiteY2" fmla="*/ 357187 h 385762"/>
                          <a:gd name="connsiteX3" fmla="*/ 521494 w 966788"/>
                          <a:gd name="connsiteY3" fmla="*/ 385762 h 385762"/>
                          <a:gd name="connsiteX4" fmla="*/ 866775 w 966788"/>
                          <a:gd name="connsiteY4" fmla="*/ 121444 h 385762"/>
                          <a:gd name="connsiteX5" fmla="*/ 966788 w 966788"/>
                          <a:gd name="connsiteY5" fmla="*/ 100012 h 385762"/>
                          <a:gd name="connsiteX6" fmla="*/ 866775 w 966788"/>
                          <a:gd name="connsiteY6" fmla="*/ 0 h 385762"/>
                          <a:gd name="connsiteX0" fmla="*/ 866775 w 966788"/>
                          <a:gd name="connsiteY0" fmla="*/ 0 h 385762"/>
                          <a:gd name="connsiteX1" fmla="*/ 421481 w 966788"/>
                          <a:gd name="connsiteY1" fmla="*/ 354806 h 385762"/>
                          <a:gd name="connsiteX2" fmla="*/ 0 w 966788"/>
                          <a:gd name="connsiteY2" fmla="*/ 357187 h 385762"/>
                          <a:gd name="connsiteX3" fmla="*/ 521494 w 966788"/>
                          <a:gd name="connsiteY3" fmla="*/ 385762 h 385762"/>
                          <a:gd name="connsiteX4" fmla="*/ 866775 w 966788"/>
                          <a:gd name="connsiteY4" fmla="*/ 121444 h 385762"/>
                          <a:gd name="connsiteX5" fmla="*/ 966788 w 966788"/>
                          <a:gd name="connsiteY5" fmla="*/ 100012 h 385762"/>
                          <a:gd name="connsiteX6" fmla="*/ 866775 w 966788"/>
                          <a:gd name="connsiteY6" fmla="*/ 0 h 385762"/>
                          <a:gd name="connsiteX0" fmla="*/ 647233 w 747246"/>
                          <a:gd name="connsiteY0" fmla="*/ 0 h 385762"/>
                          <a:gd name="connsiteX1" fmla="*/ 201939 w 747246"/>
                          <a:gd name="connsiteY1" fmla="*/ 354806 h 385762"/>
                          <a:gd name="connsiteX2" fmla="*/ 0 w 747246"/>
                          <a:gd name="connsiteY2" fmla="*/ 357186 h 385762"/>
                          <a:gd name="connsiteX3" fmla="*/ 301952 w 747246"/>
                          <a:gd name="connsiteY3" fmla="*/ 385762 h 385762"/>
                          <a:gd name="connsiteX4" fmla="*/ 647233 w 747246"/>
                          <a:gd name="connsiteY4" fmla="*/ 121444 h 385762"/>
                          <a:gd name="connsiteX5" fmla="*/ 747246 w 747246"/>
                          <a:gd name="connsiteY5" fmla="*/ 100012 h 385762"/>
                          <a:gd name="connsiteX6" fmla="*/ 647233 w 747246"/>
                          <a:gd name="connsiteY6" fmla="*/ 0 h 385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47246" h="385762">
                            <a:moveTo>
                              <a:pt x="647233" y="0"/>
                            </a:moveTo>
                            <a:cubicBezTo>
                              <a:pt x="498802" y="118269"/>
                              <a:pt x="364658" y="360362"/>
                              <a:pt x="201939" y="354806"/>
                            </a:cubicBezTo>
                            <a:lnTo>
                              <a:pt x="0" y="357186"/>
                            </a:lnTo>
                            <a:lnTo>
                              <a:pt x="301952" y="385762"/>
                            </a:lnTo>
                            <a:cubicBezTo>
                              <a:pt x="422601" y="351631"/>
                              <a:pt x="593259" y="119857"/>
                              <a:pt x="647233" y="121444"/>
                            </a:cubicBezTo>
                            <a:cubicBezTo>
                              <a:pt x="701207" y="160338"/>
                              <a:pt x="743278" y="130174"/>
                              <a:pt x="747246" y="100012"/>
                            </a:cubicBezTo>
                            <a:cubicBezTo>
                              <a:pt x="713908" y="66675"/>
                              <a:pt x="730578" y="2381"/>
                              <a:pt x="647233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89642" tIns="44821" rIns="44821" bIns="89642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896091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765" spc="-49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" name="Freeform 252">
                        <a:extLst>
                          <a:ext uri="{FF2B5EF4-FFF2-40B4-BE49-F238E27FC236}">
                            <a16:creationId xmlns:a16="http://schemas.microsoft.com/office/drawing/2014/main" id="{4E3E1FEF-674E-4174-B496-074C64E2D25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4608473">
                        <a:off x="11291391" y="303356"/>
                        <a:ext cx="149338" cy="293033"/>
                      </a:xfrm>
                      <a:custGeom>
                        <a:avLst/>
                        <a:gdLst>
                          <a:gd name="connsiteX0" fmla="*/ 0 w 149338"/>
                          <a:gd name="connsiteY0" fmla="*/ 0 h 293033"/>
                          <a:gd name="connsiteX1" fmla="*/ 32692 w 149338"/>
                          <a:gd name="connsiteY1" fmla="*/ 5744 h 293033"/>
                          <a:gd name="connsiteX2" fmla="*/ 149338 w 149338"/>
                          <a:gd name="connsiteY2" fmla="*/ 158875 h 293033"/>
                          <a:gd name="connsiteX3" fmla="*/ 79837 w 149338"/>
                          <a:gd name="connsiteY3" fmla="*/ 287117 h 293033"/>
                          <a:gd name="connsiteX4" fmla="*/ 68631 w 149338"/>
                          <a:gd name="connsiteY4" fmla="*/ 293033 h 293033"/>
                          <a:gd name="connsiteX5" fmla="*/ 57788 w 149338"/>
                          <a:gd name="connsiteY5" fmla="*/ 281083 h 293033"/>
                          <a:gd name="connsiteX6" fmla="*/ 98676 w 149338"/>
                          <a:gd name="connsiteY6" fmla="*/ 225910 h 293033"/>
                          <a:gd name="connsiteX7" fmla="*/ 113685 w 149338"/>
                          <a:gd name="connsiteY7" fmla="*/ 158279 h 293033"/>
                          <a:gd name="connsiteX8" fmla="*/ 57746 w 149338"/>
                          <a:gd name="connsiteY8" fmla="*/ 35419 h 2930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9338" h="293033">
                            <a:moveTo>
                              <a:pt x="0" y="0"/>
                            </a:moveTo>
                            <a:lnTo>
                              <a:pt x="32692" y="5744"/>
                            </a:lnTo>
                            <a:cubicBezTo>
                              <a:pt x="101241" y="30972"/>
                              <a:pt x="149338" y="90036"/>
                              <a:pt x="149338" y="158875"/>
                            </a:cubicBezTo>
                            <a:cubicBezTo>
                              <a:pt x="149338" y="210505"/>
                              <a:pt x="122283" y="256634"/>
                              <a:pt x="79837" y="287117"/>
                            </a:cubicBezTo>
                            <a:lnTo>
                              <a:pt x="68631" y="293033"/>
                            </a:lnTo>
                            <a:lnTo>
                              <a:pt x="57788" y="281083"/>
                            </a:lnTo>
                            <a:lnTo>
                              <a:pt x="98676" y="225910"/>
                            </a:lnTo>
                            <a:cubicBezTo>
                              <a:pt x="108340" y="205123"/>
                              <a:pt x="113685" y="182269"/>
                              <a:pt x="113685" y="158279"/>
                            </a:cubicBezTo>
                            <a:cubicBezTo>
                              <a:pt x="113683" y="110299"/>
                              <a:pt x="92307" y="66861"/>
                              <a:pt x="57746" y="35419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89642" tIns="44821" rIns="44821" bIns="89642" numCol="1" spcCol="0" rtlCol="0" fromWordArt="0" anchor="b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marL="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18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363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545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727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5909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090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272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454" algn="l" defTabSz="914363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 defTabSz="896091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765" spc="-49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087C8E2-C6BE-431E-B8E3-CEFE9AD773E5}"/>
                  </a:ext>
                </a:extLst>
              </p:cNvPr>
              <p:cNvGrpSpPr/>
              <p:nvPr/>
            </p:nvGrpSpPr>
            <p:grpSpPr>
              <a:xfrm>
                <a:off x="1393706" y="2517430"/>
                <a:ext cx="851604" cy="851604"/>
                <a:chOff x="1393706" y="2405196"/>
                <a:chExt cx="851604" cy="851604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57BD9EC-6A9C-416A-9044-D34A7C9F8448}"/>
                    </a:ext>
                  </a:extLst>
                </p:cNvPr>
                <p:cNvSpPr/>
                <p:nvPr/>
              </p:nvSpPr>
              <p:spPr bwMode="auto">
                <a:xfrm>
                  <a:off x="1393706" y="2405196"/>
                  <a:ext cx="851604" cy="851604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EAEAEA">
                      <a:lumMod val="9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2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311B285-3718-44A3-A22B-1D4E459017A9}"/>
                    </a:ext>
                  </a:extLst>
                </p:cNvPr>
                <p:cNvGrpSpPr/>
                <p:nvPr/>
              </p:nvGrpSpPr>
              <p:grpSpPr>
                <a:xfrm>
                  <a:off x="1519846" y="2423459"/>
                  <a:ext cx="599323" cy="817044"/>
                  <a:chOff x="5607807" y="3089492"/>
                  <a:chExt cx="1279850" cy="1634377"/>
                </a:xfrm>
              </p:grpSpPr>
              <p:pic>
                <p:nvPicPr>
                  <p:cNvPr id="53" name="Graphic 52" descr="Table outline">
                    <a:extLst>
                      <a:ext uri="{FF2B5EF4-FFF2-40B4-BE49-F238E27FC236}">
                        <a16:creationId xmlns:a16="http://schemas.microsoft.com/office/drawing/2014/main" id="{567EDC4A-5E9A-40E6-985D-F30FC57916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07807" y="3089492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phic 54" descr="Table outline">
                    <a:extLst>
                      <a:ext uri="{FF2B5EF4-FFF2-40B4-BE49-F238E27FC236}">
                        <a16:creationId xmlns:a16="http://schemas.microsoft.com/office/drawing/2014/main" id="{2F458B07-1781-4C06-9656-F7FF3C1FB8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73257" y="3809469"/>
                    <a:ext cx="914400" cy="914400"/>
                  </a:xfrm>
                  <a:prstGeom prst="rect">
                    <a:avLst/>
                  </a:prstGeom>
                </p:spPr>
              </p:pic>
              <p:cxnSp>
                <p:nvCxnSpPr>
                  <p:cNvPr id="57" name="Connector: Elbow 56">
                    <a:extLst>
                      <a:ext uri="{FF2B5EF4-FFF2-40B4-BE49-F238E27FC236}">
                        <a16:creationId xmlns:a16="http://schemas.microsoft.com/office/drawing/2014/main" id="{CA70BBAC-A44E-4E6B-89A0-217102DC3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227294" y="3825140"/>
                    <a:ext cx="243219" cy="163106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rgbClr val="0778D3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B84B4E-48BA-4044-BC7F-DDC83C1F2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750" y="2337275"/>
              <a:ext cx="71870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78CE6A4-B840-49AE-98A1-E99455F8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750" y="3445539"/>
              <a:ext cx="71870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90532D-4EFB-4E98-8D3B-BD126B94E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750" y="4553803"/>
              <a:ext cx="71870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A5BFA7A-7E91-4650-B762-DB4EAB136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750" y="5662066"/>
              <a:ext cx="718700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7229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18C5-1A01-4826-91D5-B35CD128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83A7-58C2-4641-90AF-95676B21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539430"/>
          </a:xfrm>
        </p:spPr>
        <p:txBody>
          <a:bodyPr/>
          <a:lstStyle/>
          <a:p>
            <a:r>
              <a:rPr lang="en-US" sz="2400" dirty="0"/>
              <a:t>Q01 – Which data role enables advanced analytics capabilities through reports and visualizations?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A01 – Data Analyst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Q02 – Which data analyst task has critical performance impact on reporting and data analysis?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A02 – Model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Q03 – What is a key benefit of data analysis?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A03 – Informed business decisions.</a:t>
            </a:r>
          </a:p>
        </p:txBody>
      </p:sp>
    </p:spTree>
    <p:extLst>
      <p:ext uri="{BB962C8B-B14F-4D97-AF65-F5344CB8AC3E}">
        <p14:creationId xmlns:p14="http://schemas.microsoft.com/office/powerpoint/2010/main" val="1365358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E082F089A2E142B7EEC142F0B77156" ma:contentTypeVersion="0" ma:contentTypeDescription="Create a new document." ma:contentTypeScope="" ma:versionID="e3789eb179e2da1b5eb0c39ddbea10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285871-B5C4-42F8-B73D-88E7A4CD7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21FEA0-DF40-43C7-A50D-2BA377587233}"/>
</file>

<file path=customXml/itemProps3.xml><?xml version="1.0" encoding="utf-8"?>
<ds:datastoreItem xmlns:ds="http://schemas.openxmlformats.org/officeDocument/2006/customXml" ds:itemID="{A3B99C16-F44A-40BC-B1CE-DFE74DF919E4}">
  <ds:schemaRefs>
    <ds:schemaRef ds:uri="http://schemas.microsoft.com/office/2006/metadata/properties"/>
    <ds:schemaRef ds:uri="http://schemas.microsoft.com/office/infopath/2007/PartnerControls"/>
    <ds:schemaRef ds:uri="230e9df3-be65-4c73-a93b-d1236ebd677e"/>
    <ds:schemaRef ds:uri="81db2858-b24f-4e13-8628-6a9b4230a320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Custom</PresentationFormat>
  <Paragraphs>99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-apple-system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Azure 1</vt:lpstr>
      <vt:lpstr>Azure 2</vt:lpstr>
      <vt:lpstr>Dynamics 365</vt:lpstr>
      <vt:lpstr>Office 365 PPT Template - 2017</vt:lpstr>
      <vt:lpstr>DA-100 Analyzing Data with Power BI</vt:lpstr>
      <vt:lpstr>Module 1: Getting Started with Microsoft Data Analytics</vt:lpstr>
      <vt:lpstr>Learning Objectives</vt:lpstr>
      <vt:lpstr>Lesson 1:  Data Analytics  and Microsoft</vt:lpstr>
      <vt:lpstr>Introduction</vt:lpstr>
      <vt:lpstr>Overview of Data Analysis</vt:lpstr>
      <vt:lpstr>Roles in Data</vt:lpstr>
      <vt:lpstr>Tasks of a Data Analyst</vt:lpstr>
      <vt:lpstr>Review Questions</vt:lpstr>
      <vt:lpstr>Lesson 2: Getting Started with Power BI</vt:lpstr>
      <vt:lpstr>Introduction to Power BI</vt:lpstr>
      <vt:lpstr>Use Power BI</vt:lpstr>
      <vt:lpstr>Building Blocks of Power BI</vt:lpstr>
      <vt:lpstr>Touring and Using Power BI</vt:lpstr>
      <vt:lpstr>Review Questions (2)</vt:lpstr>
      <vt:lpstr>Module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2021-11-15T18:14:36Z</dcterms:created>
  <dcterms:modified xsi:type="dcterms:W3CDTF">2022-01-14T06:11:52Z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0x0101005EE082F089A2E142B7EEC142F0B77156</vt:lpwstr>
  </property>
</Properties>
</file>